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8" r:id="rId6"/>
    <p:sldId id="259" r:id="rId7"/>
    <p:sldId id="279" r:id="rId8"/>
    <p:sldId id="268" r:id="rId9"/>
    <p:sldId id="269" r:id="rId10"/>
    <p:sldId id="263" r:id="rId11"/>
    <p:sldId id="280" r:id="rId12"/>
    <p:sldId id="271" r:id="rId13"/>
    <p:sldId id="270" r:id="rId14"/>
    <p:sldId id="281" r:id="rId15"/>
    <p:sldId id="272" r:id="rId16"/>
    <p:sldId id="273" r:id="rId17"/>
    <p:sldId id="274" r:id="rId18"/>
    <p:sldId id="282" r:id="rId19"/>
    <p:sldId id="283" r:id="rId20"/>
    <p:sldId id="275" r:id="rId21"/>
    <p:sldId id="265" r:id="rId22"/>
    <p:sldId id="276" r:id="rId23"/>
    <p:sldId id="277" r:id="rId24"/>
    <p:sldId id="266" r:id="rId25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4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21F97D-F39D-4C72-9BB1-B790A82AF5A0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8C4AA7-F97F-4A65-A437-9B6A07CD5F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Tx/>
              <a:defRPr/>
            </a:pPr>
            <a:r>
              <a:rPr lang="en-US" i="1" dirty="0"/>
              <a:t>Presented by</a:t>
            </a:r>
            <a:r>
              <a:rPr lang="en-US" i="1" dirty="0" smtClean="0"/>
              <a:t>:</a:t>
            </a:r>
          </a:p>
          <a:p>
            <a:pPr>
              <a:lnSpc>
                <a:spcPct val="80000"/>
              </a:lnSpc>
              <a:buClrTx/>
              <a:defRPr/>
            </a:pPr>
            <a:endParaRPr lang="en-US" i="1" dirty="0" smtClean="0"/>
          </a:p>
          <a:p>
            <a:pPr>
              <a:lnSpc>
                <a:spcPct val="80000"/>
              </a:lnSpc>
              <a:buClrTx/>
              <a:defRPr/>
            </a:pPr>
            <a:r>
              <a:rPr lang="en-US" dirty="0" smtClean="0"/>
              <a:t>Brian Koji </a:t>
            </a:r>
          </a:p>
          <a:p>
            <a:pPr>
              <a:lnSpc>
                <a:spcPct val="80000"/>
              </a:lnSpc>
              <a:buClrTx/>
              <a:defRPr/>
            </a:pPr>
            <a:r>
              <a:rPr lang="en-US" dirty="0" smtClean="0"/>
              <a:t>Allen</a:t>
            </a:r>
            <a:r>
              <a:rPr lang="en-US" dirty="0"/>
              <a:t>, Norton &amp; Blue, P.A.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May 18, 2016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Regulatory Changes to Wage &amp; Hour Law and Strategies on How to Efficiently Respond</a:t>
            </a:r>
            <a:endParaRPr lang="en-US" sz="3400" dirty="0"/>
          </a:p>
        </p:txBody>
      </p:sp>
      <p:pic>
        <p:nvPicPr>
          <p:cNvPr id="4" name="Picture 3" descr="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5" b="-15"/>
          <a:stretch>
            <a:fillRect/>
          </a:stretch>
        </p:blipFill>
        <p:spPr bwMode="auto">
          <a:xfrm>
            <a:off x="3505200" y="4800600"/>
            <a:ext cx="2133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2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Non-Discretionary Bonuses and Incentive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DOL’s final rule also permits employers to satisfy the minimum salary by using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non-discretionary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bonuses and incentive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bonuses tied to productivity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to count toward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salary level for the executive, administrative, and professional exemptions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new. The prior rule only permitted this for the Highly-Compensated Employee exemption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2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Non-Discretionary Bonuses and Incentive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counted toward the minimum salary, the bonus or incentive pay must: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non-discretionary; and,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Paid to the employee at least quarterly or a more frequent basis.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bonuses or incentive payments in a 13-week quarter are insufficient to satisfy the minimum salary requirement, the employer is permitted to make a supplemental payment in the first pay period of the next pay period to make up the difference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course, the supplement payment cannot count toward the minimum needed for that subsequent quarter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 estimates that after these rules become effective,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million exempt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non-exempt, including 313,000 in Florida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DOL estimates that the rule change will result in “direct employer costs” between $239.6 million and $255.3 million per year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DOL further estimates that the rule will also result in the transfer of income from employers to employees in the range of $1.18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1.27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year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Tips – What to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Final Rule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effective until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1, 2016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employers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take action now to prepare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Employers should take this opportunity to review its wage and hour practices and prepare to make changes to comply with the new regulations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ensure compliance with existing rules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Options for Currently-Exempt Employees Earning Less than New Minimum Salary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Raise employee’s salary to the new minimum or higher and maintain exemption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employee’s current salary and pay overtime at 1.5 regular rate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 the employee to non-exempt status, but limit the employee’s hours to 40 or less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 the employee to non-exempt status, but adjust the employee’s rate of pay so that base pay and anticipated overtime compensation approximates prior salary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 the employee to non-exempt status, but pay a guaranteed salary based on employee’s normal schedule (if other than 40 hour workweek)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 the employee to non-exempt status, but pay overtime based on fixed salary for fluctuating workweek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Reorganize job duties and responsibilities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Options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Maintaining the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 an audit of affected exempt employees: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currently exempt employees make less than $47,476?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of those make just under the minimum?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make far below the minimum?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make just over the minimum?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hours does the employee work?</a:t>
            </a: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employees making under the minimum be afforded salary increases (potentially every three years) to keep them exempt or should they be converted to non-exempt?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employees in similar positions, some of whom are above the minimum salary and some of whom are below it?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Options–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Converting Employees to Non-Exempt Status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employees who will be converted to non-exempt: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how many hours the employee is working (including any hours worked at home, on weekends, etc.)?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employer must begin tracking the employee’s actual time worked and computing overtime accordingly.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 “morale” problems (i.e., perceived demotion by employee –now is the time to blame the government).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scheduling and working practices be adjusted to minimize overtime worked?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should be reviewed to keep employees from working off the clock.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Options– Converting Employees to Non-Exempt Status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employees who will be converted to non-exempt: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whether to pay the non-exempt employee on an hourly basis or to continue to pay a salary (plus overtime)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still pay a salary to a non-exempt employee, but you must supplement the salary if the employee works over 40 hours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Salary acts as a minimum compensation amount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(Salary based on 40 hours)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earns $1000 per week in guaranteed salary, which is based on 40 hours. During the workweek, the employee works 50 hours. The employee must be paid his $1000 salary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 $375 in overtime compensation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($1000 divided by 40=$25 regular rate; $25 at 1.5 OT rate for 10 hours equals $375 in overtime)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same as paying $25 per hour, with a minimum guarantee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Options– Converting Employees to Non-Exempt Status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(Salary based on 50 hours)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earns $1000 per week in guaranteed salary, which is based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hour schedule.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workweek, the employee works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must be paid his $1000 salary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$250 in overtime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($1000 divided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50=$20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rate). For hours 40-50, employees is only entitled to half-time rate ($10 x 10 hours=$100). For hours 50-55, the employee is entitled to time-and-a-half rate ($30 x 5 hours=$150)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have written documentation as to how many hours the salary is meant to compensate</a:t>
            </a: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careful with deductions from salary level, more strict than for exempt employees.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Options– Converting Employees to Non-Exempt Status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(Salary based on fluctuating workweek)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earns $1000 per week in guaranteed salary, which is based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“all hours worked,” which tends to fluctuate for the employee. 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Assume, during week 1,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employee works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employee is entitled to his weekly salary of $1000,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 $100 in overtime compensation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regular rate is $20 ($1000 divided by 50). The employee then gets overtime for 10 hours at half-time rate ($10 for 10 hours).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in week 2, the employee works 55 hours. The employee is entitled to his weekly salary of $1000,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 $136.35 in overtime compensation.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regular rate is $18.18 ($1000 divided by 55). The employee then gets overtime for 15 hours at half-time rate ($9.09 for 15 hours =$136.35)</a:t>
            </a:r>
          </a:p>
          <a:p>
            <a:pPr lvl="3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have written documentation detailing that the salary is meant to compensate for all hours worked each week, regardless of number</a:t>
            </a: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careful with deductions from salary level, more strict than for exempt employees.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An Overview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Dept. of Labor’s  final rule changes released earlier today will impact overtime pay</a:t>
            </a:r>
          </a:p>
          <a:p>
            <a:pPr lvl="1"/>
            <a:r>
              <a:rPr lang="en-US" sz="2300" dirty="0" smtClean="0"/>
              <a:t>These changes will substantially increase minimum salary requirements for exempt employees</a:t>
            </a:r>
          </a:p>
          <a:p>
            <a:pPr lvl="1"/>
            <a:r>
              <a:rPr lang="en-US" sz="2300" dirty="0" smtClean="0"/>
              <a:t>The proposed minimum salary will be recalculated periodically to ensure that the salary level keeps up with inflation</a:t>
            </a:r>
          </a:p>
          <a:p>
            <a:pPr lvl="1"/>
            <a:r>
              <a:rPr lang="en-US" sz="2300" dirty="0" smtClean="0"/>
              <a:t>The changes go into effect on December 1, 2016</a:t>
            </a:r>
          </a:p>
        </p:txBody>
      </p:sp>
    </p:spTree>
    <p:extLst>
      <p:ext uri="{BB962C8B-B14F-4D97-AF65-F5344CB8AC3E}">
        <p14:creationId xmlns:p14="http://schemas.microsoft.com/office/powerpoint/2010/main" val="12279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Options – Reducing Base Pay and Paying Overtime Compensation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employees who will be converted to non-exempt: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also reduce the non-exempt employee’s pay rate so that, with overtime compensation, the total compensation is equivalent</a:t>
            </a:r>
          </a:p>
          <a:p>
            <a:pPr lvl="2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Assume an exempt employee normally works 50 hours per week earning a weekly salary of $800 (i.e, $41,600/year and $16/hr)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convert to non-exempt and did not change the compensation rate ($16/hr), the employee would receive $880/wk ($45,760) after being paid overtime for the ten OT hours worked each week.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if you reduce the employee’s hourly rate to $14.55/hr, the employee’s total weekly compensation with overtime is $800.25 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($14.55 x 40 straight-time hours plus $14.55 x 1.5 x 10 OT hours)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you identify if the regulatory changes affect you, you should consider the following: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reduce hours to avoid overtime?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reorganize employees?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reduce hours, will you be required to hire more workers?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 employee morale issues (need to have clear message and plan of action to convey the plan to affected employees)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you educate newly-nonexempt employees whose wage rates have been lowered but whose total pay should not be adversely affected (consider comparison pay sheets with actual paystubs)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doing comparison sheets now, before effective date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Practical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will you implement and communicate new policies for tracking hours worked?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implement new policies to reduce off-the-clock exposure?</a:t>
            </a:r>
          </a:p>
          <a:p>
            <a:pPr lvl="3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computer networks, email, company-paid mobile devices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whether there are there collective bargaining obligations with a union, particularly where you are changing pay rates, schedules, etc.?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involving attorneys in wage and hour audit process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Attorney/Client privilege can be asserted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Not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stick your head in the sand until December 1!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convert employees to independent contractors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just assume newly-nonexempt employees only work 40 hours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assume all employees who make over minimum salary are exempt (still must satisfy duties test)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raise salaries to satisfy new exemption amount and then make impermissible deductions to save money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panic!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your Allen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Norton &amp;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Blue attorney with questions and for guidance!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ANB Miami Office  -- (305) 445-7801</a:t>
            </a:r>
          </a:p>
          <a:p>
            <a:pPr lvl="1"/>
            <a:r>
              <a:rPr lang="en-US" dirty="0" smtClean="0"/>
              <a:t>ANB Orlando Office – (407) 571-2152</a:t>
            </a:r>
          </a:p>
          <a:p>
            <a:pPr lvl="1"/>
            <a:r>
              <a:rPr lang="en-US" dirty="0" smtClean="0"/>
              <a:t>ANB Tampa Office – (813) 251-1210</a:t>
            </a:r>
          </a:p>
          <a:p>
            <a:pPr lvl="1"/>
            <a:r>
              <a:rPr lang="en-US" dirty="0" smtClean="0"/>
              <a:t>ANB Tallahassee Office – (850) 561-3503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Current Standard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White Collar Exemptions:</a:t>
            </a:r>
          </a:p>
          <a:p>
            <a:pPr lvl="1"/>
            <a:r>
              <a:rPr lang="en-US" dirty="0" smtClean="0"/>
              <a:t>Exemption allows an employer to exclude </a:t>
            </a:r>
            <a:r>
              <a:rPr lang="en-US" dirty="0"/>
              <a:t>certain executive, administrative, and professional employees </a:t>
            </a:r>
            <a:r>
              <a:rPr lang="en-US" dirty="0" smtClean="0"/>
              <a:t>from the </a:t>
            </a:r>
            <a:r>
              <a:rPr lang="en-US" dirty="0"/>
              <a:t>federal minimum wage and overtime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To qualify for the exemption an employee generally must:</a:t>
            </a:r>
          </a:p>
          <a:p>
            <a:pPr lvl="2"/>
            <a:r>
              <a:rPr lang="en-US" dirty="0" smtClean="0"/>
              <a:t>Be paid on a salary basis and not on an hourly basis (except for certain professionals)</a:t>
            </a:r>
          </a:p>
          <a:p>
            <a:pPr lvl="2"/>
            <a:r>
              <a:rPr lang="en-US" dirty="0" smtClean="0"/>
              <a:t>Earn more than </a:t>
            </a:r>
            <a:r>
              <a:rPr lang="en-US" dirty="0" smtClean="0">
                <a:solidFill>
                  <a:srgbClr val="FF0000"/>
                </a:solidFill>
              </a:rPr>
              <a:t>$455/week ($23,660 annually)</a:t>
            </a:r>
          </a:p>
          <a:p>
            <a:pPr lvl="2"/>
            <a:r>
              <a:rPr lang="en-US" dirty="0" smtClean="0"/>
              <a:t>Perform primarily executive, administrative, or professional duties as defined under the DOL regulations </a:t>
            </a:r>
          </a:p>
        </p:txBody>
      </p:sp>
    </p:spTree>
    <p:extLst>
      <p:ext uri="{BB962C8B-B14F-4D97-AF65-F5344CB8AC3E}">
        <p14:creationId xmlns:p14="http://schemas.microsoft.com/office/powerpoint/2010/main" val="41792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Current Standard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Highly Compensated Employee Exemption:</a:t>
            </a:r>
          </a:p>
          <a:p>
            <a:pPr lvl="1"/>
            <a:r>
              <a:rPr lang="en-US" dirty="0" smtClean="0"/>
              <a:t>This exemption applies to employees earning salary of over </a:t>
            </a:r>
            <a:r>
              <a:rPr lang="en-US" dirty="0" smtClean="0">
                <a:solidFill>
                  <a:srgbClr val="FF0000"/>
                </a:solidFill>
              </a:rPr>
              <a:t>$100,000</a:t>
            </a:r>
          </a:p>
          <a:p>
            <a:pPr lvl="1"/>
            <a:r>
              <a:rPr lang="en-US" dirty="0" smtClean="0"/>
              <a:t>To qualify for the HCE exemption an employee must:</a:t>
            </a:r>
          </a:p>
          <a:p>
            <a:pPr lvl="2"/>
            <a:r>
              <a:rPr lang="en-US" dirty="0" smtClean="0"/>
              <a:t>Earn at least $100,000 annually</a:t>
            </a:r>
          </a:p>
          <a:p>
            <a:pPr lvl="3"/>
            <a:r>
              <a:rPr lang="en-US" dirty="0" smtClean="0"/>
              <a:t>An employer could pay the employee a year end bonus to allow them to qualify for the exemption</a:t>
            </a:r>
          </a:p>
          <a:p>
            <a:pPr lvl="2"/>
            <a:r>
              <a:rPr lang="en-US" dirty="0" smtClean="0"/>
              <a:t>Take home at least $455/week paid on a salary or fee basis</a:t>
            </a:r>
          </a:p>
          <a:p>
            <a:pPr lvl="2"/>
            <a:r>
              <a:rPr lang="en-US" dirty="0" smtClean="0"/>
              <a:t>Perform duties consisting primarily of office or non-manual work </a:t>
            </a:r>
          </a:p>
          <a:p>
            <a:pPr lvl="2"/>
            <a:r>
              <a:rPr lang="en-US" dirty="0" smtClean="0"/>
              <a:t>Customarily and regularly perform at least one of the exempt duties of an exempt administrator, professional, or executive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0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Duties Component of 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The final DOL regulation </a:t>
            </a:r>
            <a:r>
              <a:rPr lang="en-US" b="1" dirty="0" smtClean="0"/>
              <a:t>DOES NOT </a:t>
            </a:r>
            <a:r>
              <a:rPr lang="en-US" dirty="0" smtClean="0"/>
              <a:t>impose any changes to the job duties requirements of the white-collar exemptions. To be exempt, employees must still meet those requirements in addition to the new minimum salary requirements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DOL had previously requested comments regarding possible changes to the job duties component of the exemption, but did not ultimately impose any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Changes Imposed by DOL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White Collar Exemptions – Salary Increase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DOL’s changes to the regulations would essentially double the minimum salary requirements applicable to the executive, administrative and professional exemptions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As of December 1, 2016, the minimum salary amount for exempt employees is </a:t>
            </a:r>
            <a:r>
              <a:rPr lang="en-US" dirty="0" smtClean="0">
                <a:solidFill>
                  <a:srgbClr val="FF0000"/>
                </a:solidFill>
              </a:rPr>
              <a:t>$913/weekly or $47,476 annually</a:t>
            </a:r>
            <a:r>
              <a:rPr lang="en-US" dirty="0" smtClean="0"/>
              <a:t> (an increase from $455/weekly or $23,660)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This is a change from the proposed regulation issued last year, which initially proposed $50,440 per year ($970 weekly)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Changes Imposed by DOL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Highly Compensated Employees</a:t>
            </a:r>
          </a:p>
          <a:p>
            <a:pPr lvl="1"/>
            <a:r>
              <a:rPr lang="en-US" dirty="0" smtClean="0"/>
              <a:t>For HCE, the changes increase the minimum salary requirements from $100,000 to </a:t>
            </a:r>
            <a:r>
              <a:rPr lang="en-US" b="1" dirty="0" smtClean="0">
                <a:solidFill>
                  <a:srgbClr val="FF0000"/>
                </a:solidFill>
              </a:rPr>
              <a:t>$134,004 annually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calculate this number, the DOL used the </a:t>
            </a:r>
            <a:r>
              <a:rPr lang="en-US" b="1" dirty="0" smtClean="0"/>
              <a:t>90th </a:t>
            </a:r>
            <a:r>
              <a:rPr lang="en-US" b="1" dirty="0"/>
              <a:t>percentile </a:t>
            </a:r>
            <a:r>
              <a:rPr lang="en-US" dirty="0"/>
              <a:t>of </a:t>
            </a:r>
            <a:r>
              <a:rPr lang="en-US" dirty="0" smtClean="0"/>
              <a:t>earnings for all full-time </a:t>
            </a:r>
            <a:r>
              <a:rPr lang="en-US" dirty="0"/>
              <a:t>salaried </a:t>
            </a:r>
            <a:r>
              <a:rPr lang="en-US" dirty="0" smtClean="0"/>
              <a:t>workers</a:t>
            </a:r>
          </a:p>
          <a:p>
            <a:pPr lvl="2"/>
            <a:r>
              <a:rPr lang="en-US" dirty="0" smtClean="0"/>
              <a:t>The DOL did not include a projected calculation for 2016 in the proposed rule issued in 2015, but did calculate </a:t>
            </a:r>
            <a:r>
              <a:rPr lang="en-US" dirty="0"/>
              <a:t>the amount for 2013 at $</a:t>
            </a:r>
            <a:r>
              <a:rPr lang="en-US" dirty="0" smtClean="0"/>
              <a:t>122,148.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72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Salary Updates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The new minimum salary is the amount equivalent to the </a:t>
            </a:r>
            <a:r>
              <a:rPr lang="en-US" b="1" dirty="0" smtClean="0"/>
              <a:t>40</a:t>
            </a:r>
            <a:r>
              <a:rPr lang="en-US" b="1" baseline="30000" dirty="0" smtClean="0"/>
              <a:t>th</a:t>
            </a:r>
            <a:r>
              <a:rPr lang="en-US" b="1" dirty="0" smtClean="0"/>
              <a:t> percentile </a:t>
            </a:r>
            <a:r>
              <a:rPr lang="en-US" dirty="0" smtClean="0"/>
              <a:t>of the weekly earnings of all full-time non-hourly workers in the lowest-wage Census Region as published by the Bureau of Labor Statistics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Beginning on Jan. 1, 2020</a:t>
            </a:r>
            <a:r>
              <a:rPr lang="en-US" dirty="0" smtClean="0"/>
              <a:t>, and every three years thereafter, the DOL will update (i.e., raise) the minimum salary based on the 40</a:t>
            </a:r>
            <a:r>
              <a:rPr lang="en-US" baseline="30000" dirty="0" smtClean="0"/>
              <a:t>th</a:t>
            </a:r>
            <a:r>
              <a:rPr lang="en-US" dirty="0" smtClean="0"/>
              <a:t> percentile figure reported in the second quarter of the preceding year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Similarly, the HCE salary will likewise be updated on the same schedule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5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Annual Salary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DOL regulation requires the three-year updated minimum salary level be calculated and published at least 150 days prior to becoming effective on January 1 of the next year</a:t>
            </a:r>
          </a:p>
          <a:p>
            <a:pPr lvl="2"/>
            <a:r>
              <a:rPr lang="en-US" dirty="0"/>
              <a:t>Designed to prevent minimum salary from becoming outdated</a:t>
            </a:r>
          </a:p>
          <a:p>
            <a:pPr lvl="2"/>
            <a:r>
              <a:rPr lang="en-US" dirty="0"/>
              <a:t>This is a change from the 2015 proposed regulation, which initially proposed annual updates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annual updating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proposed in the 1970 and 2004 rulemaking, but the DOL did not adopt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until now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aspect of the rule that could be subject to court challenges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531</TotalTime>
  <Words>2245</Words>
  <Application>Microsoft Office PowerPoint</Application>
  <PresentationFormat>On-screen Show (4:3)</PresentationFormat>
  <Paragraphs>199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Regulatory Changes to Wage &amp; Hour Law and Strategies on How to Efficiently Respond</vt:lpstr>
      <vt:lpstr>An Overview</vt:lpstr>
      <vt:lpstr>Current Standard</vt:lpstr>
      <vt:lpstr>Current Standard</vt:lpstr>
      <vt:lpstr>Job Duties Component of Exemptions</vt:lpstr>
      <vt:lpstr>Changes Imposed by DOL</vt:lpstr>
      <vt:lpstr>Changes Imposed by DOL</vt:lpstr>
      <vt:lpstr>Automatic Periodic Salary Updates</vt:lpstr>
      <vt:lpstr>Automatic Annual Salary Updates</vt:lpstr>
      <vt:lpstr>Non-Discretionary Bonuses and Incentive Pay</vt:lpstr>
      <vt:lpstr>Non-Discretionary Bonuses and Incentive Pay</vt:lpstr>
      <vt:lpstr>Impact of Changes</vt:lpstr>
      <vt:lpstr>Practical Tips – What to Do Now</vt:lpstr>
      <vt:lpstr>Available Options for Currently-Exempt Employees Earning Less than New Minimum Salary</vt:lpstr>
      <vt:lpstr>Available Options– Maintaining the Exemption</vt:lpstr>
      <vt:lpstr>Available Options– Converting Employees to Non-Exempt Status</vt:lpstr>
      <vt:lpstr>Available Options– Converting Employees to Non-Exempt Status</vt:lpstr>
      <vt:lpstr>Available Options– Converting Employees to Non-Exempt Status</vt:lpstr>
      <vt:lpstr>Available Options– Converting Employees to Non-Exempt Status</vt:lpstr>
      <vt:lpstr>Available Options – Reducing Base Pay and Paying Overtime Compensation</vt:lpstr>
      <vt:lpstr>Practical Tips</vt:lpstr>
      <vt:lpstr>More Practical Tips</vt:lpstr>
      <vt:lpstr>What Not To Do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Changes to the FLSA</dc:title>
  <dc:creator>Carly Wilson</dc:creator>
  <cp:lastModifiedBy>Brian Koji</cp:lastModifiedBy>
  <cp:revision>60</cp:revision>
  <cp:lastPrinted>2016-05-18T16:09:05Z</cp:lastPrinted>
  <dcterms:created xsi:type="dcterms:W3CDTF">2015-08-28T12:33:16Z</dcterms:created>
  <dcterms:modified xsi:type="dcterms:W3CDTF">2016-05-18T16:44:24Z</dcterms:modified>
</cp:coreProperties>
</file>