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5"/>
  </p:notesMasterIdLst>
  <p:sldIdLst>
    <p:sldId id="256" r:id="rId2"/>
    <p:sldId id="336" r:id="rId3"/>
    <p:sldId id="347" r:id="rId4"/>
    <p:sldId id="394" r:id="rId5"/>
    <p:sldId id="395" r:id="rId6"/>
    <p:sldId id="343" r:id="rId7"/>
    <p:sldId id="396" r:id="rId8"/>
    <p:sldId id="397" r:id="rId9"/>
    <p:sldId id="398" r:id="rId10"/>
    <p:sldId id="399" r:id="rId11"/>
    <p:sldId id="346" r:id="rId12"/>
    <p:sldId id="387" r:id="rId13"/>
    <p:sldId id="400" r:id="rId14"/>
    <p:sldId id="401" r:id="rId15"/>
    <p:sldId id="402" r:id="rId16"/>
    <p:sldId id="403" r:id="rId17"/>
    <p:sldId id="404" r:id="rId18"/>
    <p:sldId id="405" r:id="rId19"/>
    <p:sldId id="409" r:id="rId20"/>
    <p:sldId id="406" r:id="rId21"/>
    <p:sldId id="407" r:id="rId22"/>
    <p:sldId id="408" r:id="rId23"/>
    <p:sldId id="386" r:id="rId24"/>
  </p:sldIdLst>
  <p:sldSz cx="9144000" cy="6858000" type="screen4x3"/>
  <p:notesSz cx="7026275" cy="9312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0099"/>
    <a:srgbClr val="CCCCFF"/>
    <a:srgbClr val="CCECFF"/>
    <a:srgbClr val="99CCFF"/>
    <a:srgbClr val="99FF99"/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719" cy="46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930" y="0"/>
            <a:ext cx="3044719" cy="46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28" y="4423331"/>
            <a:ext cx="5621020" cy="419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045"/>
            <a:ext cx="3044719" cy="46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930" y="8845045"/>
            <a:ext cx="3044719" cy="46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FAA2F4F-02F4-4B61-A49C-20465A585E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991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1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1981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1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1981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latin typeface="Arial" charset="0"/>
              </a:endParaRPr>
            </a:p>
          </p:txBody>
        </p:sp>
      </p:grpSp>
      <p:sp>
        <p:nvSpPr>
          <p:cNvPr id="1198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981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981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981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6D62B7-BAA7-49A3-AAEF-7250A6B93B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11589-3FB3-4D7B-95AC-AB096CAE0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17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FC112-9E2F-4EE1-9198-1E88615E49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72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96B88-9206-4FC0-AF48-15F0C16F82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10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F957A-36D8-44CD-92CB-7521CCF138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6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3E85A-B3B5-48F2-B6C2-84155B847B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92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F9F27-1409-4B4F-A1CB-80F25C0AF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1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B98EA-D0D1-4F9B-94DB-D7C3DAC7A2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62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D322D-0BE2-4B40-BF69-6A08A9305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37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DB67D-5B1B-49DA-8E47-EC96C9B33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23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10C55-1EFA-4A09-8646-AC2E83C220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00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1878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1878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latin typeface="Arial" charset="0"/>
              </a:endParaRPr>
            </a:p>
          </p:txBody>
        </p:sp>
        <p:sp>
          <p:nvSpPr>
            <p:cNvPr id="11878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87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87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87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87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528BE6-6201-4D63-BC0B-02709F2D36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koji@anblaw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bkoji@anblaw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3200" dirty="0" smtClean="0">
                <a:latin typeface="Arial Black" pitchFamily="34" charset="0"/>
              </a:rPr>
              <a:t>PUBLIC EMPLOYEE DISCIPLINE AND DISCHARGE:</a:t>
            </a:r>
            <a:br>
              <a:rPr lang="en-US" altLang="en-US" sz="3200" dirty="0" smtClean="0">
                <a:latin typeface="Arial Black" pitchFamily="34" charset="0"/>
              </a:rPr>
            </a:br>
            <a:r>
              <a:rPr lang="en-US" altLang="en-US" sz="2200" dirty="0" smtClean="0">
                <a:solidFill>
                  <a:srgbClr val="FF0000"/>
                </a:solidFill>
                <a:latin typeface="Arial Black" pitchFamily="34" charset="0"/>
              </a:rPr>
              <a:t>What HR Needs to do to Minimize Legal Risk</a:t>
            </a:r>
            <a:endParaRPr lang="en-US" altLang="en-US" sz="2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743200"/>
            <a:ext cx="7239000" cy="3048000"/>
          </a:xfrm>
        </p:spPr>
        <p:txBody>
          <a:bodyPr/>
          <a:lstStyle/>
          <a:p>
            <a:pPr algn="ctr"/>
            <a:r>
              <a:rPr lang="en-US" altLang="en-US" sz="2400" dirty="0" smtClean="0">
                <a:solidFill>
                  <a:schemeClr val="bg2"/>
                </a:solidFill>
                <a:latin typeface="Arial" charset="0"/>
              </a:rPr>
              <a:t>Presented to PRM Members</a:t>
            </a:r>
          </a:p>
          <a:p>
            <a:pPr algn="ctr"/>
            <a:endParaRPr lang="en-US" altLang="en-US" sz="1400" dirty="0" smtClean="0">
              <a:latin typeface="Arial" charset="0"/>
            </a:endParaRPr>
          </a:p>
          <a:p>
            <a:pPr algn="ctr"/>
            <a:r>
              <a:rPr lang="en-US" altLang="en-US" sz="2400" dirty="0" smtClean="0">
                <a:latin typeface="Arial" charset="0"/>
              </a:rPr>
              <a:t>by Brian Koji of </a:t>
            </a:r>
            <a:endParaRPr lang="en-US" altLang="en-US" sz="2400" dirty="0">
              <a:latin typeface="Arial" charset="0"/>
            </a:endParaRPr>
          </a:p>
          <a:p>
            <a:pPr algn="ctr"/>
            <a:r>
              <a:rPr lang="en-US" altLang="en-US" sz="2400" dirty="0">
                <a:latin typeface="Arial" charset="0"/>
              </a:rPr>
              <a:t>Allen, Norton &amp; Blue, P.A.</a:t>
            </a:r>
          </a:p>
          <a:p>
            <a:pPr algn="ctr"/>
            <a:r>
              <a:rPr lang="en-US" altLang="en-US" sz="1800" dirty="0" smtClean="0">
                <a:latin typeface="Arial" charset="0"/>
              </a:rPr>
              <a:t>(</a:t>
            </a:r>
            <a:r>
              <a:rPr lang="en-US" altLang="en-US" sz="1800" dirty="0">
                <a:latin typeface="Arial" charset="0"/>
              </a:rPr>
              <a:t>813) 251-1210</a:t>
            </a:r>
          </a:p>
          <a:p>
            <a:pPr algn="ctr"/>
            <a:r>
              <a:rPr lang="en-US" altLang="en-US" sz="1800" dirty="0" smtClean="0">
                <a:latin typeface="Arial" charset="0"/>
                <a:hlinkClick r:id="rId2"/>
              </a:rPr>
              <a:t>bkoji@anblaw.com</a:t>
            </a:r>
            <a:endParaRPr lang="en-US" altLang="en-US" sz="1800" dirty="0" smtClean="0">
              <a:latin typeface="Arial" charset="0"/>
            </a:endParaRPr>
          </a:p>
          <a:p>
            <a:pPr algn="ctr"/>
            <a:r>
              <a:rPr lang="en-US" altLang="en-US" sz="2400" dirty="0">
                <a:latin typeface="Arial" charset="0"/>
              </a:rPr>
              <a:t> </a:t>
            </a:r>
            <a:endParaRPr lang="en-US" altLang="en-US" sz="2400" dirty="0" smtClean="0">
              <a:latin typeface="Arial" charset="0"/>
            </a:endParaRPr>
          </a:p>
          <a:p>
            <a:pPr algn="ctr"/>
            <a:r>
              <a:rPr lang="en-US" altLang="en-US" sz="1800" dirty="0" smtClean="0">
                <a:latin typeface="Arial" charset="0"/>
              </a:rPr>
              <a:t>January 22, 2015</a:t>
            </a:r>
            <a:endParaRPr lang="en-US" altLang="en-US" sz="1800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Due Process for Liberty Interests (i.e. Name-Clearing Hearing)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Process Due: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</a:rPr>
              <a:t>Employee Given a Public Forum to Refute Stigmatizing Information (i.e., a public meeting)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bg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Name-Clearing Hearing Does Not Contest the Discipline (it’s just a forum for employee to set the record straight)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2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</a:rPr>
              <a:t>No Burden on Employer, no Witnesses or Evidence need be presented, and no Findings of Fact or Conclusions of Law is Required</a:t>
            </a:r>
            <a:endParaRPr lang="en-US" sz="24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2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228600"/>
            <a:ext cx="7313612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Minimizing Risk for Discipline and Discharge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a “third-party perspective”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Employer will not be the final </a:t>
            </a:r>
            <a:r>
              <a:rPr lang="en-US" dirty="0" err="1" smtClean="0"/>
              <a:t>decisionmaker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a systematic, step-by-step approach for formal discipline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Document!!!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34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Determine What Applies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Applicable Law</a:t>
            </a:r>
          </a:p>
          <a:p>
            <a:pPr lvl="1"/>
            <a:r>
              <a:rPr lang="en-US" dirty="0" smtClean="0"/>
              <a:t>Laws governing discrimination, retaliation, harassment, whistleblower activity, etc.</a:t>
            </a:r>
          </a:p>
          <a:p>
            <a:r>
              <a:rPr lang="en-US" dirty="0" smtClean="0"/>
              <a:t>Employer Charter &amp; Ordinances</a:t>
            </a:r>
          </a:p>
          <a:p>
            <a:r>
              <a:rPr lang="en-US" dirty="0" smtClean="0"/>
              <a:t>Employer Policies</a:t>
            </a:r>
          </a:p>
          <a:p>
            <a:r>
              <a:rPr lang="en-US" dirty="0" smtClean="0"/>
              <a:t>Collective Bargaining Agreement</a:t>
            </a:r>
          </a:p>
          <a:p>
            <a:r>
              <a:rPr lang="en-US" dirty="0" smtClean="0"/>
              <a:t>Employment Contract</a:t>
            </a:r>
          </a:p>
        </p:txBody>
      </p:sp>
    </p:spTree>
    <p:extLst>
      <p:ext uri="{BB962C8B-B14F-4D97-AF65-F5344CB8AC3E}">
        <p14:creationId xmlns:p14="http://schemas.microsoft.com/office/powerpoint/2010/main" val="412915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Follow Applicable Procedures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Due Process if Applicable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Collective Bargaining Agreement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Employer Policies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Prior Practices</a:t>
            </a:r>
          </a:p>
        </p:txBody>
      </p:sp>
    </p:spTree>
    <p:extLst>
      <p:ext uri="{BB962C8B-B14F-4D97-AF65-F5344CB8AC3E}">
        <p14:creationId xmlns:p14="http://schemas.microsoft.com/office/powerpoint/2010/main" val="141846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Can You Prove the Basis for Discipline?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Are Facts Disputed?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Are witnesses credible?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Is Evidence trustworthy?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Have you thoroughly investigated?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 smtClean="0"/>
              <a:t>DID YOU GET EMPLOYEE’S SIDE?</a:t>
            </a:r>
          </a:p>
        </p:txBody>
      </p:sp>
    </p:spTree>
    <p:extLst>
      <p:ext uri="{BB962C8B-B14F-4D97-AF65-F5344CB8AC3E}">
        <p14:creationId xmlns:p14="http://schemas.microsoft.com/office/powerpoint/2010/main" val="2023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Review Annual Evaluations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Are Annual Evaluations and Job Performance Reviews consistent with discipline?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Is other documentation consistent?</a:t>
            </a:r>
          </a:p>
        </p:txBody>
      </p:sp>
    </p:spTree>
    <p:extLst>
      <p:ext uri="{BB962C8B-B14F-4D97-AF65-F5344CB8AC3E}">
        <p14:creationId xmlns:p14="http://schemas.microsoft.com/office/powerpoint/2010/main" val="1168578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Any Problematic or Inconsistent Comments or Documents?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Discriminatory or inappropriate remarks from decision-maker or anyone involved in decision?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What does email show? What do notes show?</a:t>
            </a:r>
          </a:p>
        </p:txBody>
      </p:sp>
    </p:spTree>
    <p:extLst>
      <p:ext uri="{BB962C8B-B14F-4D97-AF65-F5344CB8AC3E}">
        <p14:creationId xmlns:p14="http://schemas.microsoft.com/office/powerpoint/2010/main" val="181202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Prior Practice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Review other similarly-situated employees and situations: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Are they consistent?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If not, can they be distinguished (i.e., not similarly-situated)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2881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Consider Timing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Has Employee Engaged in Protected Activity Recently?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Filed workers’ compensation claim?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Complained of discrimination, harassment, retaliation?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Engaged in whistleblower activity?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808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Consider Alternatives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Consider alternatives to Discharge (suspension, last chance agreement, etc.)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Be prepared to explain why discharge was the only option (or, at the very least, the most logical/fair option)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3331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Why is it Important?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Legal costs and the inability to recoup them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Operational costs, morale, public relations, etc.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49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Notions of Fairness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Punishment fit the crime?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Employee participate in investigation and given an opportunity to respond?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Fair and Adequate procedures afforded (even for at will employees)?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Does the path followed inevitably lead to the discipline?</a:t>
            </a:r>
          </a:p>
        </p:txBody>
      </p:sp>
    </p:spTree>
    <p:extLst>
      <p:ext uri="{BB962C8B-B14F-4D97-AF65-F5344CB8AC3E}">
        <p14:creationId xmlns:p14="http://schemas.microsoft.com/office/powerpoint/2010/main" val="394103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Test Your Supervisors Before Signing Off On Discipline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Train Supervisors to Involve HR Before Discipline Becomes Necessary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Make Supervisors Defend the Discipline – Ask the hard questions!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Involve multiple individuals if possible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719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Benefits of Involving Counsel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Can Rely on Counsel as a Defense (i.e., an outside set of eyes)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Can discuss all of this information and any other sensitive areas in a privileged conversation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8536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27825" y="2967335"/>
            <a:ext cx="42883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42672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For questions, comments, criticisms, or suggestions, please give me a call at (813-251-1210) or send me an email at </a:t>
            </a:r>
            <a:r>
              <a:rPr lang="en-US" dirty="0" smtClean="0">
                <a:hlinkClick r:id="rId2"/>
              </a:rPr>
              <a:t>bkoji@anblaw.com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04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Key Concepts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At Will Employment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Property Interests in Employment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Just Cause/Proper Cause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Liberty Interests/Name-Clearing</a:t>
            </a:r>
          </a:p>
        </p:txBody>
      </p:sp>
    </p:spTree>
    <p:extLst>
      <p:ext uri="{BB962C8B-B14F-4D97-AF65-F5344CB8AC3E}">
        <p14:creationId xmlns:p14="http://schemas.microsoft.com/office/powerpoint/2010/main" val="1496813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Key Concepts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Right to Work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Management Rights (Fla. Stat. 447.209)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97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Key Concepts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Progressive </a:t>
            </a:r>
            <a:r>
              <a:rPr lang="en-US" dirty="0" smtClean="0"/>
              <a:t>Discipline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Consistency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Progressive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Flexibility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2"/>
                </a:solidFill>
              </a:rPr>
              <a:t>Punishment fits the crime</a:t>
            </a:r>
            <a:endParaRPr lang="en-US" dirty="0" smtClean="0">
              <a:solidFill>
                <a:schemeClr val="bg2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78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>
                <a:latin typeface="Arial Black" panose="020B0A04020102020204" pitchFamily="34" charset="0"/>
              </a:rPr>
              <a:t>Due Process for Property Interests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Employer Must Establish </a:t>
            </a:r>
            <a:r>
              <a:rPr lang="en-US" sz="2400" b="1" u="sng" dirty="0" smtClean="0"/>
              <a:t>CAUSE</a:t>
            </a:r>
            <a:r>
              <a:rPr lang="en-US" sz="2400" dirty="0" smtClean="0"/>
              <a:t> for disciplinary action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The Burden is on the Employer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Triggers Legally-Required, Enforceable Procedural Requirements (pre- and post-disciplinary process)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0126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Due Process for Property Interests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Pre-Disciplinary Process: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</a:rPr>
              <a:t>Notice of Reasons that Discipline is Being Considered (before a decision is made) and evidence upon which Employer Relies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Right to an Informal Meeting with Decision-maker to Respond to Reasons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</a:rPr>
              <a:t>Is an Employee Entitled to a Representative?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Beware of Potential Additional Requirements for Police Officers and Firefighters</a:t>
            </a:r>
          </a:p>
        </p:txBody>
      </p:sp>
    </p:spTree>
    <p:extLst>
      <p:ext uri="{BB962C8B-B14F-4D97-AF65-F5344CB8AC3E}">
        <p14:creationId xmlns:p14="http://schemas.microsoft.com/office/powerpoint/2010/main" val="2474006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Due Process for Property Interests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Post-Disciplinary Process: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</a:rPr>
              <a:t>Full-blown Trial-like Process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Right to Present Witnesses &amp; Evidence, and to Cross-examine Employer Witnesses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bg2"/>
                </a:solidFill>
              </a:rPr>
              <a:t>Impartial Decision-maker Not Involved in Underlying Decision</a:t>
            </a:r>
            <a:endParaRPr lang="en-US" sz="2000" dirty="0">
              <a:solidFill>
                <a:srgbClr val="C00000"/>
              </a:solidFill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</a:rPr>
              <a:t>Employee </a:t>
            </a:r>
            <a:r>
              <a:rPr lang="en-US" sz="2000" dirty="0">
                <a:solidFill>
                  <a:srgbClr val="C00000"/>
                </a:solidFill>
              </a:rPr>
              <a:t>Entitled </a:t>
            </a:r>
            <a:r>
              <a:rPr lang="en-US" sz="2000" dirty="0" smtClean="0">
                <a:solidFill>
                  <a:srgbClr val="C00000"/>
                </a:solidFill>
              </a:rPr>
              <a:t>to Representation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bg2"/>
                </a:solidFill>
              </a:rPr>
              <a:t>Record of Proceeding Must Be Kept and Findings of Fact and Conclusions of Law Issued by </a:t>
            </a:r>
            <a:r>
              <a:rPr lang="en-US" sz="2000" dirty="0" err="1" smtClean="0">
                <a:solidFill>
                  <a:schemeClr val="bg2"/>
                </a:solidFill>
              </a:rPr>
              <a:t>Decisionmaker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3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Due Process for Liberty Interests (i.e. Name-Clearing Hearing)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Available If: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Employee is Discharged (or forced to resign)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For a </a:t>
            </a:r>
            <a:r>
              <a:rPr lang="en-US" sz="2000" u="sng" dirty="0" smtClean="0">
                <a:solidFill>
                  <a:srgbClr val="C00000"/>
                </a:solidFill>
              </a:rPr>
              <a:t>Stigmatizing Reason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2"/>
                </a:solidFill>
              </a:rPr>
              <a:t>The Stigmatizing Reason is made public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Available even for at will employees (unlike due process hearings premised on property a interest)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Including stigmatizing information in a public document triggers right to Name-Clearing Hearing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66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lipse">
  <a:themeElements>
    <a:clrScheme name="">
      <a:dk1>
        <a:srgbClr val="000000"/>
      </a:dk1>
      <a:lt1>
        <a:srgbClr val="CCECFF"/>
      </a:lt1>
      <a:dk2>
        <a:srgbClr val="000000"/>
      </a:dk2>
      <a:lt2>
        <a:srgbClr val="000099"/>
      </a:lt2>
      <a:accent1>
        <a:srgbClr val="B4B1DB"/>
      </a:accent1>
      <a:accent2>
        <a:srgbClr val="61C1D7"/>
      </a:accent2>
      <a:accent3>
        <a:srgbClr val="E2F4FF"/>
      </a:accent3>
      <a:accent4>
        <a:srgbClr val="000000"/>
      </a:accent4>
      <a:accent5>
        <a:srgbClr val="D6D5EA"/>
      </a:accent5>
      <a:accent6>
        <a:srgbClr val="57AFC3"/>
      </a:accent6>
      <a:hlink>
        <a:srgbClr val="257177"/>
      </a:hlink>
      <a:folHlink>
        <a:srgbClr val="3366FF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00"/>
        </a:dk1>
        <a:lt1>
          <a:srgbClr val="64AAAE"/>
        </a:lt1>
        <a:dk2>
          <a:srgbClr val="000000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2">
        <a:dk1>
          <a:srgbClr val="000000"/>
        </a:dk1>
        <a:lt1>
          <a:srgbClr val="6FA3A1"/>
        </a:lt1>
        <a:dk2>
          <a:srgbClr val="000000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BCECD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3">
        <a:dk1>
          <a:srgbClr val="000000"/>
        </a:dk1>
        <a:lt1>
          <a:srgbClr val="3BD794"/>
        </a:lt1>
        <a:dk2>
          <a:srgbClr val="000000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AFE8C8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4">
        <a:dk1>
          <a:srgbClr val="000000"/>
        </a:dk1>
        <a:lt1>
          <a:srgbClr val="66FFCC"/>
        </a:lt1>
        <a:dk2>
          <a:srgbClr val="000000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FFE2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5">
        <a:dk1>
          <a:srgbClr val="000000"/>
        </a:dk1>
        <a:lt1>
          <a:srgbClr val="99FFCC"/>
        </a:lt1>
        <a:dk2>
          <a:srgbClr val="000000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CAFFE2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6">
        <a:dk1>
          <a:srgbClr val="000000"/>
        </a:dk1>
        <a:lt1>
          <a:srgbClr val="99CCFF"/>
        </a:lt1>
        <a:dk2>
          <a:srgbClr val="000000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CAE2FF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1732</TotalTime>
  <Words>755</Words>
  <Application>Microsoft Office PowerPoint</Application>
  <PresentationFormat>On-screen Show (4:3)</PresentationFormat>
  <Paragraphs>132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Eclipse</vt:lpstr>
      <vt:lpstr>PUBLIC EMPLOYEE DISCIPLINE AND DISCHARGE: What HR Needs to do to Minimize Legal Risk</vt:lpstr>
      <vt:lpstr>Why is it Important?</vt:lpstr>
      <vt:lpstr>Key Concepts</vt:lpstr>
      <vt:lpstr>Key Concepts</vt:lpstr>
      <vt:lpstr>Key Concepts</vt:lpstr>
      <vt:lpstr>Due Process for Property Interests</vt:lpstr>
      <vt:lpstr>Due Process for Property Interests</vt:lpstr>
      <vt:lpstr>Due Process for Property Interests</vt:lpstr>
      <vt:lpstr>Due Process for Liberty Interests (i.e. Name-Clearing Hearing)</vt:lpstr>
      <vt:lpstr>Due Process for Liberty Interests (i.e. Name-Clearing Hearing)</vt:lpstr>
      <vt:lpstr>Minimizing Risk for Discipline and Discharge</vt:lpstr>
      <vt:lpstr>Determine What Applies</vt:lpstr>
      <vt:lpstr>Follow Applicable Procedures </vt:lpstr>
      <vt:lpstr>Can You Prove the Basis for Discipline?</vt:lpstr>
      <vt:lpstr>Review Annual Evaluations</vt:lpstr>
      <vt:lpstr>Any Problematic or Inconsistent Comments or Documents?</vt:lpstr>
      <vt:lpstr>Prior Practice</vt:lpstr>
      <vt:lpstr>Consider Timing</vt:lpstr>
      <vt:lpstr>Consider Alternatives</vt:lpstr>
      <vt:lpstr>Notions of Fairness</vt:lpstr>
      <vt:lpstr>Test Your Supervisors Before Signing Off On Discipline</vt:lpstr>
      <vt:lpstr>Benefits of Involving Counsel</vt:lpstr>
      <vt:lpstr>PowerPoint Presentation</vt:lpstr>
    </vt:vector>
  </TitlesOfParts>
  <Company>HCData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"Brian Koji" &lt;BKoji@anblaw.com&gt;</dc:creator>
  <cp:lastModifiedBy>Brian Koji</cp:lastModifiedBy>
  <cp:revision>122</cp:revision>
  <cp:lastPrinted>2015-01-22T15:30:07Z</cp:lastPrinted>
  <dcterms:created xsi:type="dcterms:W3CDTF">2005-08-23T20:02:11Z</dcterms:created>
  <dcterms:modified xsi:type="dcterms:W3CDTF">2015-01-22T15:34:59Z</dcterms:modified>
</cp:coreProperties>
</file>