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39"/>
  </p:notesMasterIdLst>
  <p:handoutMasterIdLst>
    <p:handoutMasterId r:id="rId40"/>
  </p:handoutMasterIdLst>
  <p:sldIdLst>
    <p:sldId id="256" r:id="rId2"/>
    <p:sldId id="257" r:id="rId3"/>
    <p:sldId id="258" r:id="rId4"/>
    <p:sldId id="261" r:id="rId5"/>
    <p:sldId id="325" r:id="rId6"/>
    <p:sldId id="326" r:id="rId7"/>
    <p:sldId id="328" r:id="rId8"/>
    <p:sldId id="327" r:id="rId9"/>
    <p:sldId id="329" r:id="rId10"/>
    <p:sldId id="330" r:id="rId11"/>
    <p:sldId id="332" r:id="rId12"/>
    <p:sldId id="333" r:id="rId13"/>
    <p:sldId id="335" r:id="rId14"/>
    <p:sldId id="340" r:id="rId15"/>
    <p:sldId id="341" r:id="rId16"/>
    <p:sldId id="334" r:id="rId17"/>
    <p:sldId id="343" r:id="rId18"/>
    <p:sldId id="352" r:id="rId19"/>
    <p:sldId id="353" r:id="rId20"/>
    <p:sldId id="354" r:id="rId21"/>
    <p:sldId id="342" r:id="rId22"/>
    <p:sldId id="344" r:id="rId23"/>
    <p:sldId id="349" r:id="rId24"/>
    <p:sldId id="345" r:id="rId25"/>
    <p:sldId id="346" r:id="rId26"/>
    <p:sldId id="350" r:id="rId27"/>
    <p:sldId id="348" r:id="rId28"/>
    <p:sldId id="351" r:id="rId29"/>
    <p:sldId id="347" r:id="rId30"/>
    <p:sldId id="355" r:id="rId31"/>
    <p:sldId id="336" r:id="rId32"/>
    <p:sldId id="337" r:id="rId33"/>
    <p:sldId id="338" r:id="rId34"/>
    <p:sldId id="312" r:id="rId35"/>
    <p:sldId id="357" r:id="rId36"/>
    <p:sldId id="358" r:id="rId37"/>
    <p:sldId id="278" r:id="rId38"/>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71594" autoAdjust="0"/>
  </p:normalViewPr>
  <p:slideViewPr>
    <p:cSldViewPr>
      <p:cViewPr varScale="1">
        <p:scale>
          <a:sx n="60" d="100"/>
          <a:sy n="60" d="100"/>
        </p:scale>
        <p:origin x="-1758" y="-96"/>
      </p:cViewPr>
      <p:guideLst>
        <p:guide orient="horz" pos="2160"/>
        <p:guide pos="2880"/>
      </p:guideLst>
    </p:cSldViewPr>
  </p:slideViewPr>
  <p:outlineViewPr>
    <p:cViewPr>
      <p:scale>
        <a:sx n="33" d="100"/>
        <a:sy n="33" d="100"/>
      </p:scale>
      <p:origin x="0" y="647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53251" name="Rectangle 3"/>
          <p:cNvSpPr>
            <a:spLocks noGrp="1" noChangeArrowheads="1"/>
          </p:cNvSpPr>
          <p:nvPr>
            <p:ph type="dt" sz="quarter" idx="1"/>
          </p:nvPr>
        </p:nvSpPr>
        <p:spPr bwMode="auto">
          <a:xfrm>
            <a:off x="393700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53252" name="Rectangle 4"/>
          <p:cNvSpPr>
            <a:spLocks noGrp="1" noChangeArrowheads="1"/>
          </p:cNvSpPr>
          <p:nvPr>
            <p:ph type="ftr" sz="quarter" idx="2"/>
          </p:nvPr>
        </p:nvSpPr>
        <p:spPr bwMode="auto">
          <a:xfrm>
            <a:off x="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53253" name="Rectangle 5"/>
          <p:cNvSpPr>
            <a:spLocks noGrp="1" noChangeArrowheads="1"/>
          </p:cNvSpPr>
          <p:nvPr>
            <p:ph type="sldNum" sz="quarter" idx="3"/>
          </p:nvPr>
        </p:nvSpPr>
        <p:spPr bwMode="auto">
          <a:xfrm>
            <a:off x="393700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pitchFamily="34" charset="0"/>
              </a:defRPr>
            </a:lvl1pPr>
          </a:lstStyle>
          <a:p>
            <a:pPr>
              <a:defRPr/>
            </a:pPr>
            <a:fld id="{A15E07D6-CA05-4A75-8796-BBBCDB2DBB5F}" type="slidenum">
              <a:rPr lang="en-US"/>
              <a:pPr>
                <a:defRPr/>
              </a:pPr>
              <a:t>‹#›</a:t>
            </a:fld>
            <a:endParaRPr lang="en-US"/>
          </a:p>
        </p:txBody>
      </p:sp>
    </p:spTree>
    <p:extLst>
      <p:ext uri="{BB962C8B-B14F-4D97-AF65-F5344CB8AC3E}">
        <p14:creationId xmlns:p14="http://schemas.microsoft.com/office/powerpoint/2010/main" xmlns="" val="4230207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AF4E219A-BA94-42CD-819C-9B96C4D1E74D}" type="datetimeFigureOut">
              <a:rPr lang="en-US" smtClean="0"/>
              <a:pPr/>
              <a:t>9/19/2013</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D3A85D93-3AC5-485A-A571-B1A8DEB17D7D}" type="slidenum">
              <a:rPr lang="en-US" smtClean="0"/>
              <a:pPr/>
              <a:t>‹#›</a:t>
            </a:fld>
            <a:endParaRPr lang="en-US"/>
          </a:p>
        </p:txBody>
      </p:sp>
    </p:spTree>
    <p:extLst>
      <p:ext uri="{BB962C8B-B14F-4D97-AF65-F5344CB8AC3E}">
        <p14:creationId xmlns:p14="http://schemas.microsoft.com/office/powerpoint/2010/main" xmlns="" val="1171549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A85D93-3AC5-485A-A571-B1A8DEB17D7D}"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0000"/>
              </a:lnSpc>
              <a:spcBef>
                <a:spcPts val="0"/>
              </a:spcBef>
            </a:pPr>
            <a:endParaRPr lang="en-US" sz="2800" dirty="0" smtClean="0">
              <a:ea typeface="ＭＳ Ｐゴシック" pitchFamily="34" charset="-128"/>
            </a:endParaRPr>
          </a:p>
          <a:p>
            <a:pPr algn="just">
              <a:lnSpc>
                <a:spcPct val="110000"/>
              </a:lnSpc>
              <a:spcBef>
                <a:spcPts val="0"/>
              </a:spcBef>
            </a:pPr>
            <a:r>
              <a:rPr lang="en-US" sz="2800" dirty="0" smtClean="0">
                <a:ea typeface="ＭＳ Ｐゴシック" pitchFamily="34" charset="-128"/>
              </a:rPr>
              <a:t>Consistent documentation allows for easier personnel decisions concerning: </a:t>
            </a:r>
          </a:p>
          <a:p>
            <a:pPr lvl="1" algn="just">
              <a:lnSpc>
                <a:spcPct val="110000"/>
              </a:lnSpc>
              <a:spcBef>
                <a:spcPts val="0"/>
              </a:spcBef>
            </a:pPr>
            <a:r>
              <a:rPr lang="en-US" sz="2600" dirty="0" smtClean="0">
                <a:ea typeface="ＭＳ Ｐゴシック" pitchFamily="34" charset="-128"/>
              </a:rPr>
              <a:t>Hiring</a:t>
            </a:r>
          </a:p>
          <a:p>
            <a:pPr lvl="1" algn="just">
              <a:lnSpc>
                <a:spcPct val="110000"/>
              </a:lnSpc>
              <a:spcBef>
                <a:spcPts val="0"/>
              </a:spcBef>
            </a:pPr>
            <a:r>
              <a:rPr lang="en-US" sz="2600" dirty="0" smtClean="0">
                <a:ea typeface="ＭＳ Ｐゴシック" pitchFamily="34" charset="-128"/>
              </a:rPr>
              <a:t>Evaluations</a:t>
            </a:r>
          </a:p>
          <a:p>
            <a:pPr lvl="1" algn="just">
              <a:lnSpc>
                <a:spcPct val="110000"/>
              </a:lnSpc>
              <a:spcBef>
                <a:spcPts val="0"/>
              </a:spcBef>
            </a:pPr>
            <a:r>
              <a:rPr lang="en-US" sz="2600" dirty="0" smtClean="0">
                <a:ea typeface="ＭＳ Ｐゴシック" pitchFamily="34" charset="-128"/>
              </a:rPr>
              <a:t>Promotions/Demotions</a:t>
            </a:r>
          </a:p>
          <a:p>
            <a:pPr lvl="1" algn="just">
              <a:lnSpc>
                <a:spcPct val="110000"/>
              </a:lnSpc>
              <a:spcBef>
                <a:spcPts val="0"/>
              </a:spcBef>
            </a:pPr>
            <a:r>
              <a:rPr lang="en-US" sz="2600" dirty="0" smtClean="0">
                <a:ea typeface="ＭＳ Ｐゴシック" pitchFamily="34" charset="-128"/>
              </a:rPr>
              <a:t>Discipline/Suspensions</a:t>
            </a:r>
          </a:p>
          <a:p>
            <a:pPr lvl="1" algn="just">
              <a:lnSpc>
                <a:spcPct val="110000"/>
              </a:lnSpc>
              <a:spcBef>
                <a:spcPts val="0"/>
              </a:spcBef>
            </a:pPr>
            <a:r>
              <a:rPr lang="en-US" sz="2600" dirty="0" smtClean="0">
                <a:ea typeface="ＭＳ Ｐゴシック" pitchFamily="34" charset="-128"/>
              </a:rPr>
              <a:t>Terminations</a:t>
            </a:r>
          </a:p>
          <a:p>
            <a:endParaRPr lang="en-US" dirty="0"/>
          </a:p>
        </p:txBody>
      </p:sp>
      <p:sp>
        <p:nvSpPr>
          <p:cNvPr id="4" name="Slide Number Placeholder 3"/>
          <p:cNvSpPr>
            <a:spLocks noGrp="1"/>
          </p:cNvSpPr>
          <p:nvPr>
            <p:ph type="sldNum" sz="quarter" idx="10"/>
          </p:nvPr>
        </p:nvSpPr>
        <p:spPr/>
        <p:txBody>
          <a:bodyPr/>
          <a:lstStyle/>
          <a:p>
            <a:fld id="{D3A85D93-3AC5-485A-A571-B1A8DEB17D7D}" type="slidenum">
              <a:rPr lang="en-US" smtClean="0"/>
              <a:pPr/>
              <a:t>24</a:t>
            </a:fld>
            <a:endParaRPr lang="en-US"/>
          </a:p>
        </p:txBody>
      </p:sp>
    </p:spTree>
    <p:extLst>
      <p:ext uri="{BB962C8B-B14F-4D97-AF65-F5344CB8AC3E}">
        <p14:creationId xmlns:p14="http://schemas.microsoft.com/office/powerpoint/2010/main" xmlns="" val="2329323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Document as though everything you write will one day appear in front of a judge and jury. </a:t>
            </a:r>
          </a:p>
          <a:p>
            <a:endParaRPr lang="en-US" dirty="0"/>
          </a:p>
        </p:txBody>
      </p:sp>
      <p:sp>
        <p:nvSpPr>
          <p:cNvPr id="4" name="Slide Number Placeholder 3"/>
          <p:cNvSpPr>
            <a:spLocks noGrp="1"/>
          </p:cNvSpPr>
          <p:nvPr>
            <p:ph type="sldNum" sz="quarter" idx="10"/>
          </p:nvPr>
        </p:nvSpPr>
        <p:spPr/>
        <p:txBody>
          <a:bodyPr/>
          <a:lstStyle/>
          <a:p>
            <a:fld id="{D3A85D93-3AC5-485A-A571-B1A8DEB17D7D}" type="slidenum">
              <a:rPr lang="en-US" smtClean="0"/>
              <a:pPr/>
              <a:t>25</a:t>
            </a:fld>
            <a:endParaRPr lang="en-US"/>
          </a:p>
        </p:txBody>
      </p:sp>
    </p:spTree>
    <p:extLst>
      <p:ext uri="{BB962C8B-B14F-4D97-AF65-F5344CB8AC3E}">
        <p14:creationId xmlns:p14="http://schemas.microsoft.com/office/powerpoint/2010/main" xmlns="" val="3446312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A85D93-3AC5-485A-A571-B1A8DEB17D7D}" type="slidenum">
              <a:rPr lang="en-US" smtClean="0"/>
              <a:pPr/>
              <a:t>26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A85D93-3AC5-485A-A571-B1A8DEB17D7D}" type="slidenum">
              <a:rPr lang="en-US" smtClean="0"/>
              <a:pPr/>
              <a:t>27</a:t>
            </a:fld>
            <a:endParaRPr lang="en-US"/>
          </a:p>
        </p:txBody>
      </p:sp>
    </p:spTree>
    <p:extLst>
      <p:ext uri="{BB962C8B-B14F-4D97-AF65-F5344CB8AC3E}">
        <p14:creationId xmlns:p14="http://schemas.microsoft.com/office/powerpoint/2010/main" xmlns="" val="2365276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Often times if procedures are not followed, the documentation can be disregarded for evidentiary purposes. For example, if a notice of discipline requires an employee’s signature acknowledging his review and you give it to the employee without obtaining his signature, the employee may be able to successfully assert that he never received the notice at all </a:t>
            </a:r>
          </a:p>
          <a:p>
            <a:endParaRPr lang="en-US" dirty="0"/>
          </a:p>
        </p:txBody>
      </p:sp>
      <p:sp>
        <p:nvSpPr>
          <p:cNvPr id="4" name="Slide Number Placeholder 3"/>
          <p:cNvSpPr>
            <a:spLocks noGrp="1"/>
          </p:cNvSpPr>
          <p:nvPr>
            <p:ph type="sldNum" sz="quarter" idx="10"/>
          </p:nvPr>
        </p:nvSpPr>
        <p:spPr/>
        <p:txBody>
          <a:bodyPr/>
          <a:lstStyle/>
          <a:p>
            <a:fld id="{D3A85D93-3AC5-485A-A571-B1A8DEB17D7D}" type="slidenum">
              <a:rPr lang="en-US" smtClean="0"/>
              <a:pPr/>
              <a:t>28</a:t>
            </a:fld>
            <a:endParaRPr lang="en-US"/>
          </a:p>
        </p:txBody>
      </p:sp>
    </p:spTree>
    <p:extLst>
      <p:ext uri="{BB962C8B-B14F-4D97-AF65-F5344CB8AC3E}">
        <p14:creationId xmlns:p14="http://schemas.microsoft.com/office/powerpoint/2010/main" xmlns="" val="23652765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Progressive documentation.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Do documents reflect accurately the problem(s)?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Was discipline documented in similar cases - in other departments, etc.?</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Workers compensation, unemployment forms, responses to EEOC Charge - all consistent?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Evaluative documents.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Explanatory documents, reason for termination (EEOC position statements, internal forms, unemployment, etc.).</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Similarly situated employees.</a:t>
            </a:r>
          </a:p>
          <a:p>
            <a:endParaRPr lang="en-US" dirty="0"/>
          </a:p>
        </p:txBody>
      </p:sp>
      <p:sp>
        <p:nvSpPr>
          <p:cNvPr id="4" name="Slide Number Placeholder 3"/>
          <p:cNvSpPr>
            <a:spLocks noGrp="1"/>
          </p:cNvSpPr>
          <p:nvPr>
            <p:ph type="sldNum" sz="quarter" idx="10"/>
          </p:nvPr>
        </p:nvSpPr>
        <p:spPr/>
        <p:txBody>
          <a:bodyPr/>
          <a:lstStyle/>
          <a:p>
            <a:fld id="{D3A85D93-3AC5-485A-A571-B1A8DEB17D7D}" type="slidenum">
              <a:rPr lang="en-US" smtClean="0"/>
              <a:pPr/>
              <a:t>29</a:t>
            </a:fld>
            <a:endParaRPr lang="en-US"/>
          </a:p>
        </p:txBody>
      </p:sp>
    </p:spTree>
    <p:extLst>
      <p:ext uri="{BB962C8B-B14F-4D97-AF65-F5344CB8AC3E}">
        <p14:creationId xmlns:p14="http://schemas.microsoft.com/office/powerpoint/2010/main" xmlns="" val="1370933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Progressive documentation.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Do documents reflect accurately the problem(s)?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Was discipline documented in similar cases - in other departments, etc.?</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Workers compensation, unemployment forms, responses to EEOC Charge - all consistent?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Evaluative documents.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Explanatory documents, reason for termination (EEOC position statements, internal forms, unemployment, etc.).</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Similarly situated employees.</a:t>
            </a:r>
          </a:p>
          <a:p>
            <a:endParaRPr lang="en-US" dirty="0"/>
          </a:p>
        </p:txBody>
      </p:sp>
      <p:sp>
        <p:nvSpPr>
          <p:cNvPr id="4" name="Slide Number Placeholder 3"/>
          <p:cNvSpPr>
            <a:spLocks noGrp="1"/>
          </p:cNvSpPr>
          <p:nvPr>
            <p:ph type="sldNum" sz="quarter" idx="10"/>
          </p:nvPr>
        </p:nvSpPr>
        <p:spPr/>
        <p:txBody>
          <a:bodyPr/>
          <a:lstStyle/>
          <a:p>
            <a:fld id="{D3A85D93-3AC5-485A-A571-B1A8DEB17D7D}" type="slidenum">
              <a:rPr lang="en-US" smtClean="0"/>
              <a:pPr/>
              <a:t>30</a:t>
            </a:fld>
            <a:endParaRPr lang="en-US"/>
          </a:p>
        </p:txBody>
      </p:sp>
    </p:spTree>
    <p:extLst>
      <p:ext uri="{BB962C8B-B14F-4D97-AF65-F5344CB8AC3E}">
        <p14:creationId xmlns:p14="http://schemas.microsoft.com/office/powerpoint/2010/main" xmlns="" val="1370933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fld id="{D3A85D93-3AC5-485A-A571-B1A8DEB17D7D}"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fld id="{D3A85D93-3AC5-485A-A571-B1A8DEB17D7D}"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A85D93-3AC5-485A-A571-B1A8DEB17D7D}"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900" dirty="0" smtClean="0"/>
              <a:t>Written comments by evaluator – REQUIRED!</a:t>
            </a:r>
          </a:p>
          <a:p>
            <a:endParaRPr lang="en-US" dirty="0"/>
          </a:p>
        </p:txBody>
      </p:sp>
      <p:sp>
        <p:nvSpPr>
          <p:cNvPr id="4" name="Slide Number Placeholder 3"/>
          <p:cNvSpPr>
            <a:spLocks noGrp="1"/>
          </p:cNvSpPr>
          <p:nvPr>
            <p:ph type="sldNum" sz="quarter" idx="10"/>
          </p:nvPr>
        </p:nvSpPr>
        <p:spPr/>
        <p:txBody>
          <a:bodyPr/>
          <a:lstStyle/>
          <a:p>
            <a:fld id="{D3A85D93-3AC5-485A-A571-B1A8DEB17D7D}"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900" dirty="0" smtClean="0"/>
              <a:t>Written comments by evaluator – REQUIRED!</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9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2900" dirty="0" smtClean="0"/>
              <a:t>Public records – must</a:t>
            </a:r>
            <a:r>
              <a:rPr lang="en-US" sz="2900" baseline="0" dirty="0" smtClean="0"/>
              <a:t> be put in personnel file.</a:t>
            </a:r>
            <a:endParaRPr lang="en-US" sz="2900" dirty="0" smtClean="0"/>
          </a:p>
          <a:p>
            <a:endParaRPr lang="en-US" dirty="0" smtClean="0"/>
          </a:p>
          <a:p>
            <a:r>
              <a:rPr lang="en-US" sz="1200" kern="1200" dirty="0" smtClean="0">
                <a:solidFill>
                  <a:schemeClr val="tx1"/>
                </a:solidFill>
                <a:latin typeface="+mn-lt"/>
                <a:ea typeface="+mn-ea"/>
                <a:cs typeface="+mn-cs"/>
              </a:rPr>
              <a:t>A complaint of misconduct filed with an agency against an agency employee and all information obtained pursuant to an investigation by the agency of the complaint of misconduct is confidential and exempt from s. 119.07(1) and s. 24(a), Art. I of the State Constitution until the investigation ceases to be active, or until the agency provides written notice to the employee who is the subject of the complaint, either personally or by mail, that the agency has either:</a:t>
            </a:r>
          </a:p>
          <a:p>
            <a:r>
              <a:rPr lang="en-US" sz="1200" kern="1200" dirty="0" smtClean="0">
                <a:solidFill>
                  <a:schemeClr val="tx1"/>
                </a:solidFill>
                <a:latin typeface="+mn-lt"/>
                <a:ea typeface="+mn-ea"/>
                <a:cs typeface="+mn-cs"/>
              </a:rPr>
              <a:t>a. Concluded the investigation with a finding not to proceed with disciplinary action or file charges; or</a:t>
            </a:r>
          </a:p>
          <a:p>
            <a:r>
              <a:rPr lang="en-US" sz="1200" kern="1200" dirty="0" smtClean="0">
                <a:solidFill>
                  <a:schemeClr val="tx1"/>
                </a:solidFill>
                <a:latin typeface="+mn-lt"/>
                <a:ea typeface="+mn-ea"/>
                <a:cs typeface="+mn-cs"/>
              </a:rPr>
              <a:t>b. Concluded the investigation with a finding to proceed with disciplinary action or file charges.</a:t>
            </a:r>
            <a:endParaRPr lang="en-US" dirty="0"/>
          </a:p>
        </p:txBody>
      </p:sp>
      <p:sp>
        <p:nvSpPr>
          <p:cNvPr id="4" name="Slide Number Placeholder 3"/>
          <p:cNvSpPr>
            <a:spLocks noGrp="1"/>
          </p:cNvSpPr>
          <p:nvPr>
            <p:ph type="sldNum" sz="quarter" idx="10"/>
          </p:nvPr>
        </p:nvSpPr>
        <p:spPr/>
        <p:txBody>
          <a:bodyPr/>
          <a:lstStyle/>
          <a:p>
            <a:fld id="{D3A85D93-3AC5-485A-A571-B1A8DEB17D7D}"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exit interview</a:t>
            </a:r>
            <a:endParaRPr lang="en-US" sz="1300" dirty="0" smtClean="0"/>
          </a:p>
          <a:p>
            <a:pPr lvl="1"/>
            <a:r>
              <a:rPr lang="en-US" dirty="0" smtClean="0"/>
              <a:t>prepare a written summary of what occurred at the discharge meeting, including the employee’s comments, admissions, or reactions</a:t>
            </a:r>
          </a:p>
          <a:p>
            <a:endParaRPr lang="en-US" dirty="0"/>
          </a:p>
        </p:txBody>
      </p:sp>
      <p:sp>
        <p:nvSpPr>
          <p:cNvPr id="4" name="Slide Number Placeholder 3"/>
          <p:cNvSpPr>
            <a:spLocks noGrp="1"/>
          </p:cNvSpPr>
          <p:nvPr>
            <p:ph type="sldNum" sz="quarter" idx="10"/>
          </p:nvPr>
        </p:nvSpPr>
        <p:spPr/>
        <p:txBody>
          <a:bodyPr/>
          <a:lstStyle/>
          <a:p>
            <a:fld id="{D3A85D93-3AC5-485A-A571-B1A8DEB17D7D}" type="slidenum">
              <a:rPr lang="en-US" smtClean="0"/>
              <a:pPr/>
              <a:t>17</a:t>
            </a:fld>
            <a:endParaRPr lang="en-US"/>
          </a:p>
        </p:txBody>
      </p:sp>
    </p:spTree>
    <p:extLst>
      <p:ext uri="{BB962C8B-B14F-4D97-AF65-F5344CB8AC3E}">
        <p14:creationId xmlns:p14="http://schemas.microsoft.com/office/powerpoint/2010/main" xmlns="" val="4272825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A85D93-3AC5-485A-A571-B1A8DEB17D7D}" type="slidenum">
              <a:rPr lang="en-US" smtClean="0"/>
              <a:pPr/>
              <a:t>22</a:t>
            </a:fld>
            <a:endParaRPr lang="en-US"/>
          </a:p>
        </p:txBody>
      </p:sp>
    </p:spTree>
    <p:extLst>
      <p:ext uri="{BB962C8B-B14F-4D97-AF65-F5344CB8AC3E}">
        <p14:creationId xmlns:p14="http://schemas.microsoft.com/office/powerpoint/2010/main" xmlns="" val="4206927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instance of employee misconduct, document it as soon as you have the opportunity. Don’t wait until you’ve decided whether to issue formal discipline to document the underlying conduct. Even if you don’t plan on issuing discipline for isolated conduct, document it – you never know when isolated conduct will repeat itself and become a pattern of behavior</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as it is not only more accurate than testimony regarding the incident months and years later, but it reflects the true rationale of the decision-maker when the decision was made </a:t>
            </a:r>
          </a:p>
          <a:p>
            <a:endParaRPr lang="en-US" dirty="0"/>
          </a:p>
        </p:txBody>
      </p:sp>
      <p:sp>
        <p:nvSpPr>
          <p:cNvPr id="4" name="Slide Number Placeholder 3"/>
          <p:cNvSpPr>
            <a:spLocks noGrp="1"/>
          </p:cNvSpPr>
          <p:nvPr>
            <p:ph type="sldNum" sz="quarter" idx="10"/>
          </p:nvPr>
        </p:nvSpPr>
        <p:spPr/>
        <p:txBody>
          <a:bodyPr/>
          <a:lstStyle/>
          <a:p>
            <a:fld id="{D3A85D93-3AC5-485A-A571-B1A8DEB17D7D}" type="slidenum">
              <a:rPr lang="en-US" smtClean="0"/>
              <a:pPr/>
              <a:t>23</a:t>
            </a:fld>
            <a:endParaRPr lang="en-US"/>
          </a:p>
        </p:txBody>
      </p:sp>
    </p:spTree>
    <p:extLst>
      <p:ext uri="{BB962C8B-B14F-4D97-AF65-F5344CB8AC3E}">
        <p14:creationId xmlns:p14="http://schemas.microsoft.com/office/powerpoint/2010/main" xmlns="" val="4206927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DA43E20B-0CA1-4173-A4DB-E3046DD33A9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FAF2C6-33AD-4AB3-81F9-E14AAC21ABB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7400A31-001A-4936-8975-882662BFED7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p>
        </p:txBody>
      </p:sp>
      <p:sp>
        <p:nvSpPr>
          <p:cNvPr id="9" name="Slide Number Placeholder 8"/>
          <p:cNvSpPr>
            <a:spLocks noGrp="1"/>
          </p:cNvSpPr>
          <p:nvPr>
            <p:ph type="sldNum" sz="quarter" idx="15"/>
          </p:nvPr>
        </p:nvSpPr>
        <p:spPr/>
        <p:txBody>
          <a:bodyPr rtlCol="0"/>
          <a:lstStyle/>
          <a:p>
            <a:pPr>
              <a:defRPr/>
            </a:pPr>
            <a:fld id="{FA37BAFA-DE18-46A7-AEBD-4FE7BED72A47}"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5BCE1EC0-2EE9-4346-8160-785350C13A40}"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2E60ABB-940D-4F2E-8A7D-9A8CDE57F992}"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CC2EF23-50CA-4AA2-90C4-CD848C000C57}"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a:p>
        </p:txBody>
      </p:sp>
      <p:sp>
        <p:nvSpPr>
          <p:cNvPr id="7" name="Slide Number Placeholder 6"/>
          <p:cNvSpPr>
            <a:spLocks noGrp="1"/>
          </p:cNvSpPr>
          <p:nvPr>
            <p:ph type="sldNum" sz="quarter" idx="11"/>
          </p:nvPr>
        </p:nvSpPr>
        <p:spPr/>
        <p:txBody>
          <a:bodyPr rtlCol="0"/>
          <a:lstStyle/>
          <a:p>
            <a:pPr>
              <a:defRPr/>
            </a:pPr>
            <a:fld id="{E2984390-2D5E-4989-BA6A-F0FD85EC0ACB}"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BA6D1E5-7A3A-4AA6-AE88-4F89041D2AE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a:p>
        </p:txBody>
      </p:sp>
      <p:sp>
        <p:nvSpPr>
          <p:cNvPr id="22" name="Slide Number Placeholder 21"/>
          <p:cNvSpPr>
            <a:spLocks noGrp="1"/>
          </p:cNvSpPr>
          <p:nvPr>
            <p:ph type="sldNum" sz="quarter" idx="15"/>
          </p:nvPr>
        </p:nvSpPr>
        <p:spPr/>
        <p:txBody>
          <a:bodyPr rtlCol="0"/>
          <a:lstStyle/>
          <a:p>
            <a:pPr>
              <a:defRPr/>
            </a:pPr>
            <a:fld id="{F17C0EA7-64F3-4795-8826-255432DB0050}"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a:p>
        </p:txBody>
      </p:sp>
      <p:sp>
        <p:nvSpPr>
          <p:cNvPr id="18" name="Slide Number Placeholder 17"/>
          <p:cNvSpPr>
            <a:spLocks noGrp="1"/>
          </p:cNvSpPr>
          <p:nvPr>
            <p:ph type="sldNum" sz="quarter" idx="11"/>
          </p:nvPr>
        </p:nvSpPr>
        <p:spPr/>
        <p:txBody>
          <a:bodyPr rtlCol="0"/>
          <a:lstStyle/>
          <a:p>
            <a:pPr>
              <a:defRPr/>
            </a:pPr>
            <a:fld id="{8B009681-2DC4-4374-873D-CA58DF6AF603}"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637EA902-33D5-4FBE-9415-D7040861907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81000"/>
            <a:ext cx="7772400" cy="1676400"/>
          </a:xfrm>
        </p:spPr>
        <p:txBody>
          <a:bodyPr>
            <a:noAutofit/>
          </a:bodyPr>
          <a:lstStyle/>
          <a:p>
            <a:pPr eaLnBrk="1" fontAlgn="auto" hangingPunct="1">
              <a:spcAft>
                <a:spcPts val="0"/>
              </a:spcAft>
              <a:defRPr/>
            </a:pPr>
            <a:r>
              <a:rPr lang="en-US" sz="4800" dirty="0" smtClean="0">
                <a:ea typeface="+mj-ea"/>
              </a:rPr>
              <a:t>Effective Documentation of Employees </a:t>
            </a:r>
            <a:endParaRPr lang="en-US" sz="2000" dirty="0" smtClean="0">
              <a:ea typeface="+mj-ea"/>
            </a:endParaRPr>
          </a:p>
        </p:txBody>
      </p:sp>
      <p:sp>
        <p:nvSpPr>
          <p:cNvPr id="2051" name="Rectangle 3"/>
          <p:cNvSpPr>
            <a:spLocks noGrp="1" noChangeArrowheads="1"/>
          </p:cNvSpPr>
          <p:nvPr>
            <p:ph type="subTitle" idx="1"/>
          </p:nvPr>
        </p:nvSpPr>
        <p:spPr>
          <a:xfrm>
            <a:off x="2286000" y="2895600"/>
            <a:ext cx="5181600" cy="2057400"/>
          </a:xfrm>
        </p:spPr>
        <p:txBody>
          <a:bodyPr>
            <a:normAutofit/>
          </a:bodyPr>
          <a:lstStyle/>
          <a:p>
            <a:pPr eaLnBrk="1" fontAlgn="auto" hangingPunct="1">
              <a:lnSpc>
                <a:spcPct val="80000"/>
              </a:lnSpc>
              <a:spcAft>
                <a:spcPts val="0"/>
              </a:spcAft>
              <a:buClrTx/>
              <a:buFont typeface="Wingdings 2"/>
              <a:buNone/>
              <a:defRPr/>
            </a:pPr>
            <a:endParaRPr lang="en-US" i="1" dirty="0" smtClean="0">
              <a:ea typeface="+mn-ea"/>
            </a:endParaRPr>
          </a:p>
          <a:p>
            <a:pPr eaLnBrk="1" fontAlgn="auto" hangingPunct="1">
              <a:spcBef>
                <a:spcPts val="0"/>
              </a:spcBef>
              <a:spcAft>
                <a:spcPts val="0"/>
              </a:spcAft>
              <a:buClrTx/>
              <a:buFont typeface="Wingdings 2"/>
              <a:buNone/>
              <a:defRPr/>
            </a:pPr>
            <a:r>
              <a:rPr lang="en-US" i="1" dirty="0" smtClean="0">
                <a:ea typeface="+mn-ea"/>
              </a:rPr>
              <a:t>Presented by:</a:t>
            </a:r>
          </a:p>
          <a:p>
            <a:pPr eaLnBrk="1" fontAlgn="auto" hangingPunct="1">
              <a:spcBef>
                <a:spcPts val="0"/>
              </a:spcBef>
              <a:spcAft>
                <a:spcPts val="0"/>
              </a:spcAft>
              <a:buClrTx/>
              <a:buFont typeface="Wingdings 2"/>
              <a:buNone/>
              <a:defRPr/>
            </a:pPr>
            <a:r>
              <a:rPr lang="en-US" dirty="0" smtClean="0">
                <a:solidFill>
                  <a:schemeClr val="accent1"/>
                </a:solidFill>
                <a:ea typeface="+mn-ea"/>
              </a:rPr>
              <a:t>Dena H. Sokolow</a:t>
            </a:r>
          </a:p>
          <a:p>
            <a:pPr eaLnBrk="1" fontAlgn="auto" hangingPunct="1">
              <a:spcBef>
                <a:spcPts val="0"/>
              </a:spcBef>
              <a:spcAft>
                <a:spcPts val="0"/>
              </a:spcAft>
              <a:buClrTx/>
              <a:buFont typeface="Wingdings 2"/>
              <a:buNone/>
              <a:defRPr/>
            </a:pPr>
            <a:r>
              <a:rPr lang="en-US" dirty="0" smtClean="0">
                <a:solidFill>
                  <a:schemeClr val="accent1"/>
                </a:solidFill>
                <a:ea typeface="+mn-ea"/>
              </a:rPr>
              <a:t>dsokolow@anblaw.com</a:t>
            </a:r>
            <a:br>
              <a:rPr lang="en-US" dirty="0" smtClean="0">
                <a:solidFill>
                  <a:schemeClr val="accent1"/>
                </a:solidFill>
                <a:ea typeface="+mn-ea"/>
              </a:rPr>
            </a:br>
            <a:r>
              <a:rPr lang="en-US" dirty="0" smtClean="0">
                <a:solidFill>
                  <a:schemeClr val="accent1"/>
                </a:solidFill>
                <a:ea typeface="+mn-ea"/>
              </a:rPr>
              <a:t>Allen, Norton &amp; Blue, P.A.</a:t>
            </a:r>
          </a:p>
          <a:p>
            <a:pPr eaLnBrk="1" fontAlgn="auto" hangingPunct="1">
              <a:spcBef>
                <a:spcPts val="0"/>
              </a:spcBef>
              <a:spcAft>
                <a:spcPts val="0"/>
              </a:spcAft>
              <a:buFont typeface="Wingdings 2"/>
              <a:buNone/>
              <a:defRPr/>
            </a:pPr>
            <a:r>
              <a:rPr lang="en-US" dirty="0" smtClean="0">
                <a:solidFill>
                  <a:schemeClr val="accent1"/>
                </a:solidFill>
                <a:ea typeface="+mn-ea"/>
              </a:rPr>
              <a:t>(850) 561-3503</a:t>
            </a:r>
          </a:p>
          <a:p>
            <a:pPr eaLnBrk="1" fontAlgn="auto" hangingPunct="1">
              <a:spcBef>
                <a:spcPts val="0"/>
              </a:spcBef>
              <a:spcAft>
                <a:spcPts val="0"/>
              </a:spcAft>
              <a:buFont typeface="Wingdings 2"/>
              <a:buNone/>
              <a:defRPr/>
            </a:pPr>
            <a:r>
              <a:rPr lang="en-US" dirty="0" smtClean="0">
                <a:solidFill>
                  <a:schemeClr val="accent1"/>
                </a:solidFill>
                <a:ea typeface="+mn-ea"/>
              </a:rPr>
              <a:t>September 19, 2013</a:t>
            </a:r>
          </a:p>
        </p:txBody>
      </p:sp>
      <p:pic>
        <p:nvPicPr>
          <p:cNvPr id="13316" name="Picture 3" descr="Logo.jpg"/>
          <p:cNvPicPr>
            <a:picLocks noChangeAspect="1" noChangeArrowheads="1"/>
          </p:cNvPicPr>
          <p:nvPr/>
        </p:nvPicPr>
        <p:blipFill>
          <a:blip r:embed="rId2" cstate="print"/>
          <a:srcRect l="5415" b="-15"/>
          <a:stretch>
            <a:fillRect/>
          </a:stretch>
        </p:blipFill>
        <p:spPr bwMode="auto">
          <a:xfrm>
            <a:off x="5105400" y="2971800"/>
            <a:ext cx="3429000" cy="220435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b="1" i="1" dirty="0" smtClean="0">
                <a:solidFill>
                  <a:srgbClr val="0F6FC6"/>
                </a:solidFill>
              </a:rPr>
              <a:t>Attendance Documentation</a:t>
            </a:r>
            <a:endParaRPr lang="en-US" dirty="0"/>
          </a:p>
        </p:txBody>
      </p:sp>
      <p:sp>
        <p:nvSpPr>
          <p:cNvPr id="3" name="Content Placeholder 2"/>
          <p:cNvSpPr>
            <a:spLocks noGrp="1"/>
          </p:cNvSpPr>
          <p:nvPr>
            <p:ph sz="quarter" idx="1"/>
          </p:nvPr>
        </p:nvSpPr>
        <p:spPr>
          <a:xfrm>
            <a:off x="457200" y="1600200"/>
            <a:ext cx="7848600" cy="4873752"/>
          </a:xfrm>
        </p:spPr>
        <p:txBody>
          <a:bodyPr>
            <a:normAutofit/>
          </a:bodyPr>
          <a:lstStyle/>
          <a:p>
            <a:pPr marL="458788" indent="-458788" algn="just">
              <a:spcBef>
                <a:spcPts val="1800"/>
              </a:spcBef>
            </a:pPr>
            <a:r>
              <a:rPr lang="en-US" sz="3200" dirty="0" smtClean="0"/>
              <a:t>Accurate, current and maintained consistently for all employees who are subject to a company’s attendance policy.</a:t>
            </a:r>
          </a:p>
          <a:p>
            <a:pPr marL="458788" indent="-458788" algn="just">
              <a:spcBef>
                <a:spcPts val="1800"/>
              </a:spcBef>
            </a:pPr>
            <a:r>
              <a:rPr lang="en-US" sz="3200" dirty="0" smtClean="0"/>
              <a:t>Excused and unexcused absences.</a:t>
            </a:r>
          </a:p>
          <a:p>
            <a:pPr marL="458788" indent="-458788" algn="just">
              <a:spcBef>
                <a:spcPts val="1800"/>
              </a:spcBef>
            </a:pPr>
            <a:r>
              <a:rPr lang="en-US" sz="3200" dirty="0" smtClean="0"/>
              <a:t>Important for comparison when disciplinary action is needed.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lstStyle/>
          <a:p>
            <a:r>
              <a:rPr lang="en-US" sz="4300" b="1" i="1" dirty="0" smtClean="0">
                <a:solidFill>
                  <a:srgbClr val="0F6FC6"/>
                </a:solidFill>
              </a:rPr>
              <a:t>Medical Documentation</a:t>
            </a:r>
            <a:endParaRPr lang="en-US" dirty="0"/>
          </a:p>
        </p:txBody>
      </p:sp>
      <p:sp>
        <p:nvSpPr>
          <p:cNvPr id="3" name="Content Placeholder 2"/>
          <p:cNvSpPr>
            <a:spLocks noGrp="1"/>
          </p:cNvSpPr>
          <p:nvPr>
            <p:ph sz="quarter" idx="1"/>
          </p:nvPr>
        </p:nvSpPr>
        <p:spPr/>
        <p:txBody>
          <a:bodyPr>
            <a:normAutofit fontScale="92500"/>
          </a:bodyPr>
          <a:lstStyle/>
          <a:p>
            <a:pPr marL="338138" indent="-338138" algn="just">
              <a:spcBef>
                <a:spcPts val="1200"/>
              </a:spcBef>
            </a:pPr>
            <a:r>
              <a:rPr lang="en-US" sz="3500" dirty="0" smtClean="0"/>
              <a:t>Maintained separately from personnel file and treated as confidential</a:t>
            </a:r>
          </a:p>
          <a:p>
            <a:pPr lvl="1" algn="just">
              <a:spcBef>
                <a:spcPts val="1800"/>
              </a:spcBef>
            </a:pPr>
            <a:r>
              <a:rPr lang="en-US" sz="3000" dirty="0" smtClean="0"/>
              <a:t>Worker’s Compensation Claims</a:t>
            </a:r>
          </a:p>
          <a:p>
            <a:pPr lvl="1" algn="just">
              <a:spcBef>
                <a:spcPts val="1800"/>
              </a:spcBef>
            </a:pPr>
            <a:r>
              <a:rPr lang="en-US" sz="3000" dirty="0" smtClean="0"/>
              <a:t>Doctor’s excuses</a:t>
            </a:r>
          </a:p>
          <a:p>
            <a:pPr lvl="1" algn="just">
              <a:spcBef>
                <a:spcPts val="1800"/>
              </a:spcBef>
            </a:pPr>
            <a:r>
              <a:rPr lang="en-US" sz="3000" dirty="0" smtClean="0"/>
              <a:t>FMLA paperwork</a:t>
            </a:r>
          </a:p>
          <a:p>
            <a:pPr lvl="1" algn="just">
              <a:spcBef>
                <a:spcPts val="1800"/>
              </a:spcBef>
            </a:pPr>
            <a:r>
              <a:rPr lang="en-US" sz="3000" dirty="0" smtClean="0"/>
              <a:t>Benefit forms with medical information</a:t>
            </a:r>
          </a:p>
          <a:p>
            <a:pPr lvl="1" algn="just">
              <a:spcBef>
                <a:spcPts val="1800"/>
              </a:spcBef>
            </a:pPr>
            <a:r>
              <a:rPr lang="en-US" sz="3000" dirty="0" smtClean="0"/>
              <a:t>Records of an employee’s disability or request for accommodation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r>
              <a:rPr lang="en-US" sz="4300" b="1" i="1" dirty="0" smtClean="0">
                <a:solidFill>
                  <a:srgbClr val="0F6FC6"/>
                </a:solidFill>
              </a:rPr>
              <a:t>Performance Evaluations</a:t>
            </a:r>
            <a:endParaRPr lang="en-US" sz="4300" dirty="0"/>
          </a:p>
        </p:txBody>
      </p:sp>
      <p:sp>
        <p:nvSpPr>
          <p:cNvPr id="3" name="Content Placeholder 2"/>
          <p:cNvSpPr>
            <a:spLocks noGrp="1"/>
          </p:cNvSpPr>
          <p:nvPr>
            <p:ph sz="quarter" idx="1"/>
          </p:nvPr>
        </p:nvSpPr>
        <p:spPr>
          <a:xfrm>
            <a:off x="457200" y="1371600"/>
            <a:ext cx="7467600" cy="4873752"/>
          </a:xfrm>
        </p:spPr>
        <p:txBody>
          <a:bodyPr>
            <a:normAutofit/>
          </a:bodyPr>
          <a:lstStyle/>
          <a:p>
            <a:pPr marL="457200" indent="-457200"/>
            <a:r>
              <a:rPr lang="en-US" sz="3200" dirty="0" smtClean="0"/>
              <a:t>Job performance appraisal system</a:t>
            </a:r>
          </a:p>
          <a:p>
            <a:pPr marL="822960" lvl="1" indent="-457200">
              <a:spcBef>
                <a:spcPts val="1800"/>
              </a:spcBef>
            </a:pPr>
            <a:r>
              <a:rPr lang="en-US" sz="2800" dirty="0" smtClean="0"/>
              <a:t>Objective and job-related factors rated</a:t>
            </a:r>
          </a:p>
          <a:p>
            <a:pPr marL="822960" lvl="1" indent="-457200">
              <a:spcBef>
                <a:spcPts val="1800"/>
              </a:spcBef>
            </a:pPr>
            <a:r>
              <a:rPr lang="en-US" sz="2800" dirty="0" smtClean="0"/>
              <a:t>Consistent and </a:t>
            </a:r>
            <a:r>
              <a:rPr lang="en-US" sz="2800" dirty="0"/>
              <a:t>p</a:t>
            </a:r>
            <a:r>
              <a:rPr lang="en-US" sz="2800" dirty="0" smtClean="0"/>
              <a:t>eriodic – at least annually</a:t>
            </a:r>
          </a:p>
          <a:p>
            <a:pPr marL="822960" lvl="1" indent="-457200">
              <a:spcBef>
                <a:spcPts val="1800"/>
              </a:spcBef>
            </a:pPr>
            <a:r>
              <a:rPr lang="en-US" sz="2800" dirty="0" smtClean="0"/>
              <a:t>Counseling conferences</a:t>
            </a:r>
          </a:p>
          <a:p>
            <a:pPr marL="822960" lvl="1" indent="-457200">
              <a:spcBef>
                <a:spcPts val="1800"/>
              </a:spcBef>
            </a:pPr>
            <a:r>
              <a:rPr lang="en-US" sz="2800" dirty="0" smtClean="0"/>
              <a:t>Sufficient detail to be an effective tool to correct performance deficiencies</a:t>
            </a:r>
          </a:p>
          <a:p>
            <a:pPr marL="822960" lvl="1" indent="-457200">
              <a:spcBef>
                <a:spcPts val="1800"/>
              </a:spcBef>
            </a:pPr>
            <a:r>
              <a:rPr lang="en-US" sz="2800" dirty="0" smtClean="0"/>
              <a:t>Honest and </a:t>
            </a:r>
            <a:r>
              <a:rPr lang="en-US" sz="2800" u="sng" dirty="0" smtClean="0"/>
              <a:t>accurate</a:t>
            </a:r>
            <a:endParaRPr lang="en-US"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r>
              <a:rPr lang="en-US" sz="4300" b="1" i="1" dirty="0" smtClean="0">
                <a:solidFill>
                  <a:srgbClr val="0F6FC6"/>
                </a:solidFill>
              </a:rPr>
              <a:t>Performance Evaluations</a:t>
            </a:r>
            <a:endParaRPr lang="en-US" dirty="0"/>
          </a:p>
        </p:txBody>
      </p:sp>
      <p:sp>
        <p:nvSpPr>
          <p:cNvPr id="3" name="Content Placeholder 2"/>
          <p:cNvSpPr>
            <a:spLocks noGrp="1"/>
          </p:cNvSpPr>
          <p:nvPr>
            <p:ph sz="quarter" idx="1"/>
          </p:nvPr>
        </p:nvSpPr>
        <p:spPr>
          <a:xfrm>
            <a:off x="457200" y="1295400"/>
            <a:ext cx="7467600" cy="5178552"/>
          </a:xfrm>
        </p:spPr>
        <p:txBody>
          <a:bodyPr>
            <a:normAutofit fontScale="92500" lnSpcReduction="20000"/>
          </a:bodyPr>
          <a:lstStyle/>
          <a:p>
            <a:pPr marL="457200" indent="-457200">
              <a:lnSpc>
                <a:spcPct val="110000"/>
              </a:lnSpc>
              <a:spcBef>
                <a:spcPts val="1200"/>
              </a:spcBef>
            </a:pPr>
            <a:r>
              <a:rPr lang="en-US" sz="3500" dirty="0" smtClean="0"/>
              <a:t>Job performance appraisal system</a:t>
            </a:r>
          </a:p>
          <a:p>
            <a:pPr marL="822960" lvl="1" indent="-457200">
              <a:lnSpc>
                <a:spcPct val="110000"/>
              </a:lnSpc>
              <a:spcBef>
                <a:spcPts val="1200"/>
              </a:spcBef>
            </a:pPr>
            <a:r>
              <a:rPr lang="en-US" sz="3000" dirty="0" smtClean="0"/>
              <a:t>Employee acknowledgment of receipt and commentary</a:t>
            </a:r>
          </a:p>
          <a:p>
            <a:pPr marL="822960" lvl="1" indent="-457200">
              <a:lnSpc>
                <a:spcPct val="110000"/>
              </a:lnSpc>
              <a:spcBef>
                <a:spcPts val="1200"/>
              </a:spcBef>
            </a:pPr>
            <a:r>
              <a:rPr lang="en-US" sz="3000" dirty="0" smtClean="0"/>
              <a:t>Follow up by supervisor in areas of unsatisfactory performance</a:t>
            </a:r>
          </a:p>
          <a:p>
            <a:pPr marL="0" lvl="1" indent="0" algn="ctr">
              <a:lnSpc>
                <a:spcPct val="110000"/>
              </a:lnSpc>
              <a:spcBef>
                <a:spcPts val="1200"/>
              </a:spcBef>
              <a:buNone/>
            </a:pPr>
            <a:r>
              <a:rPr lang="en-US" sz="3500" b="1" dirty="0" smtClean="0">
                <a:solidFill>
                  <a:schemeClr val="accent1"/>
                </a:solidFill>
              </a:rPr>
              <a:t>CARDINAL RULE – DO NOT OVERRATE EMPLOYEES – TELL IT THE WAY THAT IT IS</a:t>
            </a:r>
          </a:p>
          <a:p>
            <a:pPr marL="0" lvl="1" indent="0" algn="ctr">
              <a:lnSpc>
                <a:spcPct val="110000"/>
              </a:lnSpc>
              <a:spcBef>
                <a:spcPts val="1200"/>
              </a:spcBef>
              <a:buNone/>
            </a:pPr>
            <a:r>
              <a:rPr lang="en-US" sz="2600" b="1" dirty="0" smtClean="0">
                <a:solidFill>
                  <a:schemeClr val="accent1"/>
                </a:solidFill>
              </a:rPr>
              <a:t>EVALUATIONS CAN BE THE SINGLE BIGGEST ASSET OR NIGHTMARE IN EMPLOYMENT LITIGATION</a:t>
            </a:r>
            <a:endParaRPr lang="en-US" sz="3000" b="1" dirty="0" smtClean="0">
              <a:solidFill>
                <a:schemeClr val="accent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r>
              <a:rPr lang="en-US" sz="4300" b="1" i="1" dirty="0" smtClean="0">
                <a:solidFill>
                  <a:srgbClr val="0F6FC6"/>
                </a:solidFill>
              </a:rPr>
              <a:t>Investigations/Complaints</a:t>
            </a:r>
            <a:endParaRPr lang="en-US" dirty="0"/>
          </a:p>
        </p:txBody>
      </p:sp>
      <p:sp>
        <p:nvSpPr>
          <p:cNvPr id="3" name="Content Placeholder 2"/>
          <p:cNvSpPr>
            <a:spLocks noGrp="1"/>
          </p:cNvSpPr>
          <p:nvPr>
            <p:ph sz="quarter" idx="1"/>
          </p:nvPr>
        </p:nvSpPr>
        <p:spPr>
          <a:xfrm>
            <a:off x="457200" y="1371600"/>
            <a:ext cx="7467600" cy="5102352"/>
          </a:xfrm>
        </p:spPr>
        <p:txBody>
          <a:bodyPr>
            <a:normAutofit fontScale="92500" lnSpcReduction="10000"/>
          </a:bodyPr>
          <a:lstStyle/>
          <a:p>
            <a:pPr marL="457200" indent="-457200"/>
            <a:r>
              <a:rPr lang="en-US" sz="3500" dirty="0"/>
              <a:t>Document investigations and complaints relating to or raised by the </a:t>
            </a:r>
            <a:r>
              <a:rPr lang="en-US" sz="3500" dirty="0" smtClean="0"/>
              <a:t>employee.</a:t>
            </a:r>
          </a:p>
          <a:p>
            <a:pPr marL="457200" indent="-457200"/>
            <a:r>
              <a:rPr lang="en-US" sz="3500" dirty="0" smtClean="0"/>
              <a:t>Employers </a:t>
            </a:r>
            <a:r>
              <a:rPr lang="en-US" sz="3500" dirty="0"/>
              <a:t>should retain documents that </a:t>
            </a:r>
            <a:r>
              <a:rPr lang="en-US" sz="3500" dirty="0" smtClean="0"/>
              <a:t>reflect </a:t>
            </a:r>
          </a:p>
          <a:p>
            <a:pPr marL="822960" lvl="1" indent="-457200"/>
            <a:r>
              <a:rPr lang="en-US" sz="3000" dirty="0" smtClean="0"/>
              <a:t>the </a:t>
            </a:r>
            <a:r>
              <a:rPr lang="en-US" sz="3000" dirty="0"/>
              <a:t>nature of the </a:t>
            </a:r>
            <a:r>
              <a:rPr lang="en-US" sz="3000" dirty="0" smtClean="0"/>
              <a:t>complaint </a:t>
            </a:r>
          </a:p>
          <a:p>
            <a:pPr marL="822960" lvl="1" indent="-457200"/>
            <a:r>
              <a:rPr lang="en-US" sz="3000" dirty="0" smtClean="0"/>
              <a:t>what </a:t>
            </a:r>
            <a:r>
              <a:rPr lang="en-US" sz="3000" dirty="0"/>
              <a:t>action the company took in </a:t>
            </a:r>
            <a:r>
              <a:rPr lang="en-US" sz="3000" dirty="0" smtClean="0"/>
              <a:t>response</a:t>
            </a:r>
          </a:p>
          <a:p>
            <a:pPr marL="822960" lvl="1" indent="-457200"/>
            <a:r>
              <a:rPr lang="en-US" sz="3000" dirty="0" smtClean="0"/>
              <a:t>the </a:t>
            </a:r>
            <a:r>
              <a:rPr lang="en-US" sz="3000" dirty="0"/>
              <a:t>witnesses </a:t>
            </a:r>
            <a:endParaRPr lang="en-US" sz="3000" dirty="0" smtClean="0"/>
          </a:p>
          <a:p>
            <a:pPr marL="822960" lvl="1" indent="-457200"/>
            <a:r>
              <a:rPr lang="en-US" sz="3000" dirty="0" smtClean="0"/>
              <a:t>the </a:t>
            </a:r>
            <a:r>
              <a:rPr lang="en-US" sz="3000" dirty="0"/>
              <a:t>ultimate disposition of the complaint or investigation. </a:t>
            </a:r>
            <a:endParaRPr lang="en-US" sz="3000" dirty="0" smtClean="0"/>
          </a:p>
        </p:txBody>
      </p:sp>
    </p:spTree>
    <p:extLst>
      <p:ext uri="{BB962C8B-B14F-4D97-AF65-F5344CB8AC3E}">
        <p14:creationId xmlns:p14="http://schemas.microsoft.com/office/powerpoint/2010/main" xmlns="" val="2356255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r>
              <a:rPr lang="en-US" sz="4300" b="1" i="1" dirty="0" smtClean="0">
                <a:solidFill>
                  <a:srgbClr val="0F6FC6"/>
                </a:solidFill>
              </a:rPr>
              <a:t>Investigations/Complaints</a:t>
            </a:r>
            <a:endParaRPr lang="en-US" dirty="0"/>
          </a:p>
        </p:txBody>
      </p:sp>
      <p:sp>
        <p:nvSpPr>
          <p:cNvPr id="3" name="Content Placeholder 2"/>
          <p:cNvSpPr>
            <a:spLocks noGrp="1"/>
          </p:cNvSpPr>
          <p:nvPr>
            <p:ph sz="quarter" idx="1"/>
          </p:nvPr>
        </p:nvSpPr>
        <p:spPr>
          <a:xfrm>
            <a:off x="457200" y="1371600"/>
            <a:ext cx="7467600" cy="5102352"/>
          </a:xfrm>
        </p:spPr>
        <p:txBody>
          <a:bodyPr>
            <a:normAutofit lnSpcReduction="10000"/>
          </a:bodyPr>
          <a:lstStyle/>
          <a:p>
            <a:pPr marL="457200" indent="-457200" algn="just">
              <a:spcBef>
                <a:spcPts val="1200"/>
              </a:spcBef>
            </a:pPr>
            <a:r>
              <a:rPr lang="en-US" sz="3600" dirty="0" smtClean="0"/>
              <a:t>For </a:t>
            </a:r>
            <a:r>
              <a:rPr lang="en-US" sz="3600" dirty="0"/>
              <a:t>minor issues, maintaining related documents in the personnel file is acceptable. </a:t>
            </a:r>
            <a:endParaRPr lang="en-US" sz="3600" dirty="0" smtClean="0"/>
          </a:p>
          <a:p>
            <a:pPr marL="457200" indent="-457200" algn="just">
              <a:spcBef>
                <a:spcPts val="1200"/>
              </a:spcBef>
            </a:pPr>
            <a:r>
              <a:rPr lang="en-US" sz="3600" dirty="0" smtClean="0"/>
              <a:t>For </a:t>
            </a:r>
            <a:r>
              <a:rPr lang="en-US" sz="3600" dirty="0"/>
              <a:t>more serious or sensitive complaints or investigations (i.e., harassment or discrimination complaints by or against the employee), the employer should maintain a separate </a:t>
            </a:r>
            <a:r>
              <a:rPr lang="en-US" sz="3600" dirty="0" smtClean="0"/>
              <a:t>file. </a:t>
            </a:r>
            <a:endParaRPr lang="en-US" sz="3000" b="1" dirty="0" smtClean="0">
              <a:solidFill>
                <a:schemeClr val="accent1"/>
              </a:solidFill>
            </a:endParaRPr>
          </a:p>
        </p:txBody>
      </p:sp>
    </p:spTree>
    <p:extLst>
      <p:ext uri="{BB962C8B-B14F-4D97-AF65-F5344CB8AC3E}">
        <p14:creationId xmlns:p14="http://schemas.microsoft.com/office/powerpoint/2010/main" xmlns="" val="2795007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en-US" sz="4300" b="1" i="1" dirty="0" smtClean="0">
                <a:solidFill>
                  <a:srgbClr val="0F6FC6"/>
                </a:solidFill>
              </a:rPr>
              <a:t>Discipline/Counseling</a:t>
            </a:r>
            <a:endParaRPr lang="en-US" dirty="0"/>
          </a:p>
        </p:txBody>
      </p:sp>
      <p:sp>
        <p:nvSpPr>
          <p:cNvPr id="3" name="Content Placeholder 2"/>
          <p:cNvSpPr>
            <a:spLocks noGrp="1"/>
          </p:cNvSpPr>
          <p:nvPr>
            <p:ph sz="quarter" idx="1"/>
          </p:nvPr>
        </p:nvSpPr>
        <p:spPr/>
        <p:txBody>
          <a:bodyPr>
            <a:normAutofit/>
          </a:bodyPr>
          <a:lstStyle/>
          <a:p>
            <a:pPr marL="457200" indent="-457200" algn="just"/>
            <a:r>
              <a:rPr lang="en-US" sz="3200" dirty="0" smtClean="0"/>
              <a:t>All oral and written discipline or counseling should be documented in the employee’s personnel file.</a:t>
            </a:r>
          </a:p>
          <a:p>
            <a:pPr marL="457200" indent="-457200" algn="just"/>
            <a:r>
              <a:rPr lang="en-US" sz="3200" dirty="0"/>
              <a:t>It is important to make certain that performance-related documentation in the employee’s personnel file appears consistent with that of other, similarly-situated </a:t>
            </a:r>
            <a:r>
              <a:rPr lang="en-US" sz="3200" dirty="0" smtClean="0"/>
              <a:t>employees.</a:t>
            </a:r>
          </a:p>
          <a:p>
            <a:pPr marL="457200" indent="-457200" algn="just"/>
            <a:endParaRPr lang="en-US" sz="3200" dirty="0" smtClean="0"/>
          </a:p>
          <a:p>
            <a:pPr marL="457200" indent="-457200"/>
            <a:endParaRPr lang="en-US" sz="3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en-US" sz="4300" b="1" i="1" dirty="0" smtClean="0">
                <a:solidFill>
                  <a:srgbClr val="0F6FC6"/>
                </a:solidFill>
              </a:rPr>
              <a:t>Post Termination Docs</a:t>
            </a:r>
            <a:endParaRPr lang="en-US" dirty="0"/>
          </a:p>
        </p:txBody>
      </p:sp>
      <p:sp>
        <p:nvSpPr>
          <p:cNvPr id="3" name="Content Placeholder 2"/>
          <p:cNvSpPr>
            <a:spLocks noGrp="1"/>
          </p:cNvSpPr>
          <p:nvPr>
            <p:ph sz="quarter" idx="1"/>
          </p:nvPr>
        </p:nvSpPr>
        <p:spPr>
          <a:xfrm>
            <a:off x="457200" y="1371600"/>
            <a:ext cx="7467600" cy="5102352"/>
          </a:xfrm>
        </p:spPr>
        <p:txBody>
          <a:bodyPr>
            <a:normAutofit fontScale="92500" lnSpcReduction="10000"/>
          </a:bodyPr>
          <a:lstStyle/>
          <a:p>
            <a:pPr marL="457200" indent="-457200" algn="just">
              <a:spcBef>
                <a:spcPts val="1800"/>
              </a:spcBef>
            </a:pPr>
            <a:r>
              <a:rPr lang="en-US" sz="3200" dirty="0" smtClean="0"/>
              <a:t>Exit interview.</a:t>
            </a:r>
          </a:p>
          <a:p>
            <a:pPr marL="457200" indent="-457200" algn="just">
              <a:spcBef>
                <a:spcPts val="1800"/>
              </a:spcBef>
            </a:pPr>
            <a:r>
              <a:rPr lang="en-US" sz="3200" dirty="0" smtClean="0"/>
              <a:t>Written summary of what occurred at discharge meeting, including employee’s comments, admissions and reactions.</a:t>
            </a:r>
          </a:p>
          <a:p>
            <a:pPr marL="457200" indent="-457200" algn="just">
              <a:spcBef>
                <a:spcPts val="1800"/>
              </a:spcBef>
            </a:pPr>
            <a:r>
              <a:rPr lang="en-US" sz="3200" dirty="0" smtClean="0"/>
              <a:t>COBRA notice</a:t>
            </a:r>
          </a:p>
          <a:p>
            <a:pPr marL="457200" indent="-457200" algn="just">
              <a:spcBef>
                <a:spcPts val="1800"/>
              </a:spcBef>
            </a:pPr>
            <a:r>
              <a:rPr lang="en-US" sz="3200" dirty="0" smtClean="0"/>
              <a:t>Records </a:t>
            </a:r>
            <a:r>
              <a:rPr lang="en-US" sz="3200" dirty="0"/>
              <a:t>(including any transcripts) of any unemployment compensation proceedings should also be maintained by the employer. </a:t>
            </a:r>
            <a:endParaRPr lang="en-US" sz="3200" dirty="0" smtClean="0"/>
          </a:p>
          <a:p>
            <a:pPr marL="457200" indent="-457200"/>
            <a:endParaRPr lang="en-US" sz="3200" dirty="0" smtClean="0"/>
          </a:p>
        </p:txBody>
      </p:sp>
    </p:spTree>
    <p:extLst>
      <p:ext uri="{BB962C8B-B14F-4D97-AF65-F5344CB8AC3E}">
        <p14:creationId xmlns:p14="http://schemas.microsoft.com/office/powerpoint/2010/main" xmlns="" val="3110583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2133600"/>
            <a:ext cx="6172200" cy="2884962"/>
          </a:xfrm>
        </p:spPr>
        <p:txBody>
          <a:bodyPr>
            <a:noAutofit/>
          </a:bodyPr>
          <a:lstStyle/>
          <a:p>
            <a:r>
              <a:rPr lang="en-US" sz="4400" dirty="0" smtClean="0"/>
              <a:t>Pitfalls and Problems of Poor </a:t>
            </a:r>
            <a:r>
              <a:rPr lang="en-US" sz="4400" dirty="0" smtClean="0"/>
              <a:t>Documentation</a:t>
            </a:r>
            <a:endParaRPr lang="en-US" sz="4400" dirty="0"/>
          </a:p>
        </p:txBody>
      </p:sp>
      <p:sp>
        <p:nvSpPr>
          <p:cNvPr id="5" name="Subtitle 4"/>
          <p:cNvSpPr>
            <a:spLocks noGrp="1"/>
          </p:cNvSpPr>
          <p:nvPr>
            <p:ph type="subTitle" idx="1"/>
          </p:nvPr>
        </p:nvSpPr>
        <p:spPr/>
        <p:txBody>
          <a:bodyPr>
            <a:normAutofit/>
          </a:bodyPr>
          <a:lstStyle/>
          <a:p>
            <a:r>
              <a:rPr lang="en-US" sz="2800" i="1" dirty="0" smtClean="0">
                <a:solidFill>
                  <a:srgbClr val="7E9532"/>
                </a:solidFill>
              </a:rPr>
              <a:t>The Lawyer’s Dream Turned Nightmare . . .</a:t>
            </a:r>
            <a:endParaRPr lang="en-US" sz="2800" i="1" dirty="0">
              <a:solidFill>
                <a:srgbClr val="7E9532"/>
              </a:solidFill>
            </a:endParaRPr>
          </a:p>
        </p:txBody>
      </p:sp>
    </p:spTree>
    <p:extLst>
      <p:ext uri="{BB962C8B-B14F-4D97-AF65-F5344CB8AC3E}">
        <p14:creationId xmlns:p14="http://schemas.microsoft.com/office/powerpoint/2010/main" xmlns="" val="36064780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300" b="1" dirty="0" smtClean="0">
                <a:solidFill>
                  <a:srgbClr val="7E9532"/>
                </a:solidFill>
              </a:rPr>
              <a:t>Author of Documentation Often</a:t>
            </a:r>
            <a:endParaRPr lang="en-US" sz="4300" b="1" dirty="0">
              <a:solidFill>
                <a:srgbClr val="7E9532"/>
              </a:solidFill>
            </a:endParaRPr>
          </a:p>
        </p:txBody>
      </p:sp>
      <p:sp>
        <p:nvSpPr>
          <p:cNvPr id="3" name="Content Placeholder 2"/>
          <p:cNvSpPr>
            <a:spLocks noGrp="1"/>
          </p:cNvSpPr>
          <p:nvPr>
            <p:ph sz="quarter" idx="1"/>
          </p:nvPr>
        </p:nvSpPr>
        <p:spPr/>
        <p:txBody>
          <a:bodyPr/>
          <a:lstStyle/>
          <a:p>
            <a:pPr marL="458788" indent="-458788" algn="just">
              <a:spcBef>
                <a:spcPts val="1200"/>
              </a:spcBef>
            </a:pPr>
            <a:r>
              <a:rPr lang="en-US" sz="3200" dirty="0" smtClean="0"/>
              <a:t>Untrained </a:t>
            </a:r>
            <a:r>
              <a:rPr lang="en-US" sz="3200" dirty="0"/>
              <a:t>superiors - employers often spend time and money training everyone but the authors of critical documents.</a:t>
            </a:r>
          </a:p>
          <a:p>
            <a:pPr marL="0" indent="0" algn="just">
              <a:spcBef>
                <a:spcPts val="1200"/>
              </a:spcBef>
              <a:buNone/>
            </a:pPr>
            <a:r>
              <a:rPr lang="en-US" sz="3200" dirty="0"/>
              <a:t> </a:t>
            </a:r>
          </a:p>
          <a:p>
            <a:pPr marL="458788" indent="-458788" algn="just">
              <a:spcBef>
                <a:spcPts val="1200"/>
              </a:spcBef>
            </a:pPr>
            <a:r>
              <a:rPr lang="en-US" sz="3200" dirty="0" smtClean="0"/>
              <a:t>Overworked </a:t>
            </a:r>
            <a:r>
              <a:rPr lang="en-US" sz="3200" dirty="0"/>
              <a:t>executives, manager or administrators.</a:t>
            </a:r>
          </a:p>
          <a:p>
            <a:endParaRPr lang="en-US" dirty="0"/>
          </a:p>
        </p:txBody>
      </p:sp>
    </p:spTree>
    <p:extLst>
      <p:ext uri="{BB962C8B-B14F-4D97-AF65-F5344CB8AC3E}">
        <p14:creationId xmlns:p14="http://schemas.microsoft.com/office/powerpoint/2010/main" xmlns="" val="1125038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sz="4400" b="1" dirty="0" smtClean="0">
                <a:ea typeface="ＭＳ Ｐゴシック" pitchFamily="34" charset="-128"/>
              </a:rPr>
              <a:t>Documentation – the first line of defense</a:t>
            </a:r>
          </a:p>
        </p:txBody>
      </p:sp>
      <p:sp>
        <p:nvSpPr>
          <p:cNvPr id="14339" name="Rectangle 3"/>
          <p:cNvSpPr>
            <a:spLocks noGrp="1" noChangeArrowheads="1"/>
          </p:cNvSpPr>
          <p:nvPr>
            <p:ph sz="quarter" idx="1"/>
          </p:nvPr>
        </p:nvSpPr>
        <p:spPr>
          <a:xfrm>
            <a:off x="838200" y="1676400"/>
            <a:ext cx="7848600" cy="5029200"/>
          </a:xfrm>
        </p:spPr>
        <p:txBody>
          <a:bodyPr>
            <a:normAutofit/>
          </a:bodyPr>
          <a:lstStyle/>
          <a:p>
            <a:pPr marL="0" indent="0" eaLnBrk="1" hangingPunct="1">
              <a:spcBef>
                <a:spcPts val="0"/>
              </a:spcBef>
              <a:buNone/>
            </a:pPr>
            <a:r>
              <a:rPr lang="en-US" sz="2800" dirty="0" smtClean="0">
                <a:ea typeface="ＭＳ Ｐゴシック" pitchFamily="34" charset="-128"/>
              </a:rPr>
              <a:t>The more documentation the better!</a:t>
            </a:r>
          </a:p>
          <a:p>
            <a:pPr marL="365125" lvl="1" indent="206375" algn="just">
              <a:lnSpc>
                <a:spcPct val="150000"/>
              </a:lnSpc>
              <a:spcBef>
                <a:spcPts val="0"/>
              </a:spcBef>
            </a:pPr>
            <a:r>
              <a:rPr lang="en-US" sz="2500" dirty="0" smtClean="0">
                <a:ea typeface="ＭＳ Ｐゴシック" pitchFamily="34" charset="-128"/>
              </a:rPr>
              <a:t>Defines employee’s duties or responsibilities</a:t>
            </a:r>
          </a:p>
          <a:p>
            <a:pPr marL="365125" lvl="1" indent="206375" algn="just">
              <a:lnSpc>
                <a:spcPct val="150000"/>
              </a:lnSpc>
              <a:spcBef>
                <a:spcPts val="0"/>
              </a:spcBef>
            </a:pPr>
            <a:r>
              <a:rPr lang="en-US" sz="2500" dirty="0" smtClean="0">
                <a:ea typeface="ＭＳ Ｐゴシック" pitchFamily="34" charset="-128"/>
              </a:rPr>
              <a:t>Details action taken by an employer </a:t>
            </a:r>
          </a:p>
          <a:p>
            <a:pPr marL="365125" lvl="1" indent="206375" algn="just">
              <a:lnSpc>
                <a:spcPct val="150000"/>
              </a:lnSpc>
              <a:spcBef>
                <a:spcPts val="0"/>
              </a:spcBef>
            </a:pPr>
            <a:r>
              <a:rPr lang="en-US" sz="2500" dirty="0" smtClean="0">
                <a:ea typeface="ＭＳ Ｐゴシック" pitchFamily="34" charset="-128"/>
              </a:rPr>
              <a:t>Explains decision-maker’s rationale</a:t>
            </a:r>
          </a:p>
          <a:p>
            <a:pPr marL="571500" lvl="1" indent="-228600" algn="just">
              <a:lnSpc>
                <a:spcPct val="150000"/>
              </a:lnSpc>
              <a:spcBef>
                <a:spcPts val="0"/>
              </a:spcBef>
            </a:pPr>
            <a:r>
              <a:rPr lang="en-US" sz="2500" dirty="0" smtClean="0">
                <a:ea typeface="ＭＳ Ｐゴシック" pitchFamily="34" charset="-128"/>
              </a:rPr>
              <a:t>Evidences communications between supervisors and subordinates</a:t>
            </a:r>
          </a:p>
          <a:p>
            <a:pPr marL="571500" lvl="1" indent="-228600">
              <a:lnSpc>
                <a:spcPct val="150000"/>
              </a:lnSpc>
              <a:spcBef>
                <a:spcPts val="0"/>
              </a:spcBef>
              <a:buNone/>
            </a:pPr>
            <a:r>
              <a:rPr lang="en-US" sz="3000" b="1" dirty="0" smtClean="0">
                <a:solidFill>
                  <a:schemeClr val="accent1"/>
                </a:solidFill>
                <a:ea typeface="ＭＳ Ｐゴシック" pitchFamily="34" charset="-128"/>
              </a:rPr>
              <a:t>Proper documentation = less disputes</a:t>
            </a:r>
          </a:p>
          <a:p>
            <a:pPr eaLnBrk="1" hangingPunct="1">
              <a:lnSpc>
                <a:spcPct val="80000"/>
              </a:lnSpc>
            </a:pPr>
            <a:endParaRPr lang="en-US" sz="2800"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300" b="1" dirty="0" smtClean="0">
                <a:solidFill>
                  <a:srgbClr val="7E9532"/>
                </a:solidFill>
              </a:rPr>
              <a:t>Common Faults of Documents</a:t>
            </a:r>
            <a:endParaRPr lang="en-US" sz="4300" b="1" dirty="0">
              <a:solidFill>
                <a:srgbClr val="7E9532"/>
              </a:solidFill>
            </a:endParaRPr>
          </a:p>
        </p:txBody>
      </p:sp>
      <p:sp>
        <p:nvSpPr>
          <p:cNvPr id="3" name="Content Placeholder 2"/>
          <p:cNvSpPr>
            <a:spLocks noGrp="1"/>
          </p:cNvSpPr>
          <p:nvPr>
            <p:ph sz="quarter" idx="1"/>
          </p:nvPr>
        </p:nvSpPr>
        <p:spPr/>
        <p:txBody>
          <a:bodyPr/>
          <a:lstStyle/>
          <a:p>
            <a:pPr marL="458788" lvl="0" indent="-458788" algn="just">
              <a:spcBef>
                <a:spcPts val="1200"/>
              </a:spcBef>
            </a:pPr>
            <a:r>
              <a:rPr lang="en-US" sz="3200" dirty="0"/>
              <a:t>Inconsistent or worse - conflicting.</a:t>
            </a:r>
          </a:p>
          <a:p>
            <a:pPr marL="458788" lvl="0" indent="-458788" algn="just">
              <a:spcBef>
                <a:spcPts val="1200"/>
              </a:spcBef>
            </a:pPr>
            <a:r>
              <a:rPr lang="en-US" sz="3200" dirty="0"/>
              <a:t>Do not follow employer policies and procedures.</a:t>
            </a:r>
          </a:p>
          <a:p>
            <a:pPr marL="458788" lvl="0" indent="-458788" algn="just">
              <a:spcBef>
                <a:spcPts val="1200"/>
              </a:spcBef>
            </a:pPr>
            <a:r>
              <a:rPr lang="en-US" sz="3200" dirty="0" smtClean="0"/>
              <a:t>Incomplete . . . must rely on someone’s verbal account to know full story.</a:t>
            </a:r>
            <a:endParaRPr lang="en-US" sz="3200" dirty="0"/>
          </a:p>
          <a:p>
            <a:pPr marL="458788" lvl="0" indent="-458788" algn="just">
              <a:spcBef>
                <a:spcPts val="1200"/>
              </a:spcBef>
            </a:pPr>
            <a:r>
              <a:rPr lang="en-US" sz="3200" dirty="0"/>
              <a:t>Overkill from zero documents to weekly reprimands.</a:t>
            </a:r>
          </a:p>
          <a:p>
            <a:endParaRPr lang="en-US" dirty="0"/>
          </a:p>
        </p:txBody>
      </p:sp>
    </p:spTree>
    <p:extLst>
      <p:ext uri="{BB962C8B-B14F-4D97-AF65-F5344CB8AC3E}">
        <p14:creationId xmlns:p14="http://schemas.microsoft.com/office/powerpoint/2010/main" xmlns="" val="3403194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800" dirty="0" smtClean="0">
                <a:solidFill>
                  <a:schemeClr val="accent1"/>
                </a:solidFill>
              </a:rPr>
              <a:t>Tips on Effective Documentation</a:t>
            </a:r>
            <a:endParaRPr lang="en-US" sz="4800" dirty="0">
              <a:solidFill>
                <a:schemeClr val="accent1"/>
              </a:solidFill>
            </a:endParaRPr>
          </a:p>
        </p:txBody>
      </p:sp>
      <p:sp>
        <p:nvSpPr>
          <p:cNvPr id="5" name="Subtitle 4"/>
          <p:cNvSpPr>
            <a:spLocks noGrp="1"/>
          </p:cNvSpPr>
          <p:nvPr>
            <p:ph type="subTitle" idx="1"/>
          </p:nvPr>
        </p:nvSpPr>
        <p:spPr/>
        <p:txBody>
          <a:bodyPr>
            <a:normAutofit/>
          </a:bodyPr>
          <a:lstStyle/>
          <a:p>
            <a:r>
              <a:rPr lang="en-US" sz="2800" i="1" dirty="0" smtClean="0">
                <a:solidFill>
                  <a:srgbClr val="0F6FC6"/>
                </a:solidFill>
              </a:rPr>
              <a:t>Not just ANY documentation . . . </a:t>
            </a:r>
            <a:endParaRPr lang="en-US" sz="2800" i="1" dirty="0">
              <a:solidFill>
                <a:srgbClr val="0F6FC6"/>
              </a:solidFill>
            </a:endParaRPr>
          </a:p>
        </p:txBody>
      </p:sp>
    </p:spTree>
    <p:extLst>
      <p:ext uri="{BB962C8B-B14F-4D97-AF65-F5344CB8AC3E}">
        <p14:creationId xmlns:p14="http://schemas.microsoft.com/office/powerpoint/2010/main" xmlns="" val="147309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300" b="1" i="1" dirty="0" smtClean="0">
                <a:solidFill>
                  <a:srgbClr val="0F6FC6"/>
                </a:solidFill>
              </a:rPr>
              <a:t>Document Contemporaneously</a:t>
            </a:r>
            <a:endParaRPr lang="en-US" sz="4300" b="1" i="1" dirty="0">
              <a:solidFill>
                <a:srgbClr val="0F6FC6"/>
              </a:solidFill>
            </a:endParaRPr>
          </a:p>
        </p:txBody>
      </p:sp>
      <p:sp>
        <p:nvSpPr>
          <p:cNvPr id="3" name="Content Placeholder 2"/>
          <p:cNvSpPr>
            <a:spLocks noGrp="1"/>
          </p:cNvSpPr>
          <p:nvPr>
            <p:ph sz="quarter" idx="1"/>
          </p:nvPr>
        </p:nvSpPr>
        <p:spPr/>
        <p:txBody>
          <a:bodyPr>
            <a:normAutofit lnSpcReduction="10000"/>
          </a:bodyPr>
          <a:lstStyle/>
          <a:p>
            <a:pPr marL="458788" indent="-458788">
              <a:spcBef>
                <a:spcPts val="1200"/>
              </a:spcBef>
            </a:pPr>
            <a:r>
              <a:rPr lang="en-US" sz="3200" dirty="0"/>
              <a:t>When something noteworthy happens, document </a:t>
            </a:r>
            <a:r>
              <a:rPr lang="en-US" sz="3200" dirty="0" smtClean="0"/>
              <a:t>it</a:t>
            </a:r>
          </a:p>
          <a:p>
            <a:pPr marL="458788" indent="-458788">
              <a:spcBef>
                <a:spcPts val="1200"/>
              </a:spcBef>
            </a:pPr>
            <a:r>
              <a:rPr lang="en-US" sz="3200" dirty="0" smtClean="0"/>
              <a:t>Contemporaneous </a:t>
            </a:r>
            <a:r>
              <a:rPr lang="en-US" sz="3200" dirty="0"/>
              <a:t>documentation can be powerful </a:t>
            </a:r>
            <a:r>
              <a:rPr lang="en-US" sz="3200" dirty="0" smtClean="0"/>
              <a:t>evidence</a:t>
            </a:r>
          </a:p>
          <a:p>
            <a:pPr marL="796925" lvl="1" indent="-338138"/>
            <a:r>
              <a:rPr lang="en-US" sz="2800" dirty="0" smtClean="0">
                <a:ea typeface="ＭＳ Ｐゴシック" pitchFamily="34" charset="-128"/>
              </a:rPr>
              <a:t>Sooner </a:t>
            </a:r>
            <a:r>
              <a:rPr lang="en-US" sz="2800" dirty="0">
                <a:ea typeface="ＭＳ Ｐゴシック" pitchFamily="34" charset="-128"/>
              </a:rPr>
              <a:t>is </a:t>
            </a:r>
            <a:r>
              <a:rPr lang="en-US" sz="2800" b="1" u="sng" dirty="0">
                <a:ea typeface="ＭＳ Ｐゴシック" pitchFamily="34" charset="-128"/>
              </a:rPr>
              <a:t>always</a:t>
            </a:r>
            <a:r>
              <a:rPr lang="en-US" sz="2800" dirty="0">
                <a:ea typeface="ＭＳ Ｐゴシック" pitchFamily="34" charset="-128"/>
              </a:rPr>
              <a:t> better!</a:t>
            </a:r>
          </a:p>
          <a:p>
            <a:pPr marL="796925" lvl="1" indent="-338138"/>
            <a:r>
              <a:rPr lang="en-US" sz="2800" dirty="0">
                <a:ea typeface="ＭＳ Ｐゴシック" pitchFamily="34" charset="-128"/>
              </a:rPr>
              <a:t>Contemporaneous documents are the safest, best bet</a:t>
            </a:r>
          </a:p>
          <a:p>
            <a:pPr marL="796925" lvl="1" indent="-338138"/>
            <a:r>
              <a:rPr lang="en-US" sz="2800" dirty="0">
                <a:ea typeface="ＭＳ Ｐゴシック" pitchFamily="34" charset="-128"/>
              </a:rPr>
              <a:t>Don</a:t>
            </a:r>
            <a:r>
              <a:rPr lang="ja-JP" altLang="en-US" sz="2800" dirty="0">
                <a:ea typeface="ＭＳ Ｐゴシック" pitchFamily="34" charset="-128"/>
              </a:rPr>
              <a:t>’</a:t>
            </a:r>
            <a:r>
              <a:rPr lang="en-US" altLang="ja-JP" sz="2800" dirty="0">
                <a:ea typeface="ＭＳ Ｐゴシック" pitchFamily="34" charset="-128"/>
              </a:rPr>
              <a:t>t delay in preparing the document</a:t>
            </a:r>
          </a:p>
          <a:p>
            <a:pPr marL="796925" lvl="1" indent="-338138"/>
            <a:r>
              <a:rPr lang="en-US" sz="2800" dirty="0">
                <a:ea typeface="ＭＳ Ｐゴシック" pitchFamily="34" charset="-128"/>
              </a:rPr>
              <a:t>The more time that passes the less credibility the document receives</a:t>
            </a:r>
          </a:p>
          <a:p>
            <a:pPr marL="0" indent="0">
              <a:spcBef>
                <a:spcPts val="1200"/>
              </a:spcBef>
              <a:buNone/>
            </a:pPr>
            <a:endParaRPr lang="en-US" sz="3200" dirty="0"/>
          </a:p>
        </p:txBody>
      </p:sp>
    </p:spTree>
    <p:extLst>
      <p:ext uri="{BB962C8B-B14F-4D97-AF65-F5344CB8AC3E}">
        <p14:creationId xmlns:p14="http://schemas.microsoft.com/office/powerpoint/2010/main" xmlns="" val="33068989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300" b="1" i="1" dirty="0" smtClean="0">
                <a:solidFill>
                  <a:srgbClr val="0F6FC6"/>
                </a:solidFill>
              </a:rPr>
              <a:t>Document Contemporaneously</a:t>
            </a:r>
            <a:endParaRPr lang="en-US" sz="4300" b="1" i="1" dirty="0">
              <a:solidFill>
                <a:srgbClr val="0F6FC6"/>
              </a:solidFill>
            </a:endParaRPr>
          </a:p>
        </p:txBody>
      </p:sp>
      <p:sp>
        <p:nvSpPr>
          <p:cNvPr id="3" name="Content Placeholder 2"/>
          <p:cNvSpPr>
            <a:spLocks noGrp="1"/>
          </p:cNvSpPr>
          <p:nvPr>
            <p:ph sz="quarter" idx="1"/>
          </p:nvPr>
        </p:nvSpPr>
        <p:spPr/>
        <p:txBody>
          <a:bodyPr>
            <a:normAutofit/>
          </a:bodyPr>
          <a:lstStyle/>
          <a:p>
            <a:pPr marL="458788" indent="-458788" algn="just"/>
            <a:r>
              <a:rPr lang="en-US" sz="3200" dirty="0" smtClean="0">
                <a:ea typeface="ＭＳ Ｐゴシック" pitchFamily="34" charset="-128"/>
              </a:rPr>
              <a:t>BUT . . . </a:t>
            </a:r>
            <a:r>
              <a:rPr lang="en-US" sz="3200" dirty="0">
                <a:ea typeface="ＭＳ Ｐゴシック" pitchFamily="34" charset="-128"/>
              </a:rPr>
              <a:t>l</a:t>
            </a:r>
            <a:r>
              <a:rPr lang="en-US" sz="3200" dirty="0" smtClean="0">
                <a:ea typeface="ＭＳ Ｐゴシック" pitchFamily="34" charset="-128"/>
              </a:rPr>
              <a:t>ater </a:t>
            </a:r>
            <a:r>
              <a:rPr lang="en-US" sz="3200" dirty="0">
                <a:ea typeface="ＭＳ Ｐゴシック" pitchFamily="34" charset="-128"/>
              </a:rPr>
              <a:t>is better than nothing.</a:t>
            </a:r>
          </a:p>
          <a:p>
            <a:pPr lvl="1" algn="just"/>
            <a:r>
              <a:rPr lang="en-US" sz="2800" dirty="0">
                <a:ea typeface="ＭＳ Ｐゴシック" pitchFamily="34" charset="-128"/>
              </a:rPr>
              <a:t>If it becomes apparent that a prior incident will become significant, document it </a:t>
            </a:r>
            <a:r>
              <a:rPr lang="en-US" sz="2800" dirty="0" smtClean="0">
                <a:ea typeface="ＭＳ Ｐゴシック" pitchFamily="34" charset="-128"/>
              </a:rPr>
              <a:t>anyway.</a:t>
            </a:r>
            <a:endParaRPr lang="en-US" sz="2800" dirty="0">
              <a:ea typeface="ＭＳ Ｐゴシック" pitchFamily="34" charset="-128"/>
            </a:endParaRPr>
          </a:p>
          <a:p>
            <a:pPr lvl="1" algn="just"/>
            <a:r>
              <a:rPr lang="en-US" sz="2800" dirty="0">
                <a:ea typeface="ＭＳ Ｐゴシック" pitchFamily="34" charset="-128"/>
              </a:rPr>
              <a:t>Example: </a:t>
            </a:r>
            <a:r>
              <a:rPr lang="ja-JP" altLang="en-US" sz="2800" dirty="0">
                <a:ea typeface="ＭＳ Ｐゴシック" pitchFamily="34" charset="-128"/>
              </a:rPr>
              <a:t>“</a:t>
            </a:r>
            <a:r>
              <a:rPr lang="en-US" altLang="ja-JP" sz="2800" dirty="0">
                <a:ea typeface="ＭＳ Ｐゴシック" pitchFamily="34" charset="-128"/>
              </a:rPr>
              <a:t>As we previously discussed, it is very important that you avoid using the City</a:t>
            </a:r>
            <a:r>
              <a:rPr lang="ja-JP" altLang="en-US" sz="2800" dirty="0">
                <a:ea typeface="ＭＳ Ｐゴシック" pitchFamily="34" charset="-128"/>
              </a:rPr>
              <a:t>’</a:t>
            </a:r>
            <a:r>
              <a:rPr lang="en-US" altLang="ja-JP" sz="2800" dirty="0">
                <a:ea typeface="ＭＳ Ｐゴシック" pitchFamily="34" charset="-128"/>
              </a:rPr>
              <a:t>s email system for personal use . . .</a:t>
            </a:r>
            <a:r>
              <a:rPr lang="ja-JP" altLang="en-US" dirty="0">
                <a:ea typeface="ＭＳ Ｐゴシック" pitchFamily="34" charset="-128"/>
              </a:rPr>
              <a:t>”</a:t>
            </a:r>
            <a:endParaRPr lang="en-US" altLang="ja-JP" dirty="0">
              <a:ea typeface="ＭＳ Ｐゴシック" pitchFamily="34" charset="-128"/>
            </a:endParaRPr>
          </a:p>
          <a:p>
            <a:pPr marL="458788" indent="-458788">
              <a:spcBef>
                <a:spcPts val="1200"/>
              </a:spcBef>
            </a:pPr>
            <a:endParaRPr lang="en-US" sz="3200" dirty="0"/>
          </a:p>
        </p:txBody>
      </p:sp>
    </p:spTree>
    <p:extLst>
      <p:ext uri="{BB962C8B-B14F-4D97-AF65-F5344CB8AC3E}">
        <p14:creationId xmlns:p14="http://schemas.microsoft.com/office/powerpoint/2010/main" xmlns="" val="33453368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fontScale="90000"/>
          </a:bodyPr>
          <a:lstStyle/>
          <a:p>
            <a:r>
              <a:rPr lang="en-US" sz="4300" b="1" i="1" dirty="0" smtClean="0">
                <a:solidFill>
                  <a:srgbClr val="0F6FC6"/>
                </a:solidFill>
              </a:rPr>
              <a:t>Document </a:t>
            </a:r>
            <a:br>
              <a:rPr lang="en-US" sz="4300" b="1" i="1" dirty="0" smtClean="0">
                <a:solidFill>
                  <a:srgbClr val="0F6FC6"/>
                </a:solidFill>
              </a:rPr>
            </a:br>
            <a:r>
              <a:rPr lang="en-US" sz="4300" b="1" i="1" dirty="0" smtClean="0">
                <a:solidFill>
                  <a:srgbClr val="0F6FC6"/>
                </a:solidFill>
              </a:rPr>
              <a:t>Diligently</a:t>
            </a:r>
            <a:endParaRPr lang="en-US" sz="4300" b="1" i="1" dirty="0">
              <a:solidFill>
                <a:srgbClr val="0F6FC6"/>
              </a:solidFill>
            </a:endParaRPr>
          </a:p>
        </p:txBody>
      </p:sp>
      <p:sp>
        <p:nvSpPr>
          <p:cNvPr id="3" name="Content Placeholder 2"/>
          <p:cNvSpPr>
            <a:spLocks noGrp="1"/>
          </p:cNvSpPr>
          <p:nvPr>
            <p:ph sz="quarter" idx="1"/>
          </p:nvPr>
        </p:nvSpPr>
        <p:spPr>
          <a:xfrm>
            <a:off x="457200" y="1600200"/>
            <a:ext cx="7848600" cy="4873752"/>
          </a:xfrm>
        </p:spPr>
        <p:txBody>
          <a:bodyPr>
            <a:normAutofit/>
          </a:bodyPr>
          <a:lstStyle/>
          <a:p>
            <a:pPr marL="458788" indent="-458788">
              <a:spcBef>
                <a:spcPts val="1800"/>
              </a:spcBef>
            </a:pPr>
            <a:r>
              <a:rPr lang="en-US" sz="3200" dirty="0"/>
              <a:t>Err on the side of </a:t>
            </a:r>
            <a:r>
              <a:rPr lang="en-US" sz="3200" dirty="0" smtClean="0"/>
              <a:t>over-documenting</a:t>
            </a:r>
            <a:r>
              <a:rPr lang="en-US" sz="3200" dirty="0"/>
              <a:t>. </a:t>
            </a:r>
            <a:endParaRPr lang="en-US" sz="3200" dirty="0" smtClean="0"/>
          </a:p>
          <a:p>
            <a:pPr lvl="1" algn="just">
              <a:spcBef>
                <a:spcPts val="1800"/>
              </a:spcBef>
            </a:pPr>
            <a:r>
              <a:rPr lang="en-US" sz="2900" dirty="0" smtClean="0"/>
              <a:t>If </a:t>
            </a:r>
            <a:r>
              <a:rPr lang="en-US" sz="2900" dirty="0"/>
              <a:t>you aren’t certain whether there needs to be a record, document it</a:t>
            </a:r>
            <a:r>
              <a:rPr lang="en-US" sz="2900" dirty="0" smtClean="0"/>
              <a:t>.</a:t>
            </a:r>
          </a:p>
          <a:p>
            <a:pPr lvl="1" algn="just">
              <a:spcBef>
                <a:spcPts val="1800"/>
              </a:spcBef>
            </a:pPr>
            <a:r>
              <a:rPr lang="en-US" sz="2900" dirty="0" smtClean="0"/>
              <a:t>Documenting </a:t>
            </a:r>
            <a:r>
              <a:rPr lang="en-US" sz="2900" dirty="0"/>
              <a:t>is time intensive and tedious, but you must be persistent – every issue has the potential to turn into litigation. </a:t>
            </a:r>
            <a:endParaRPr lang="en-US" sz="2900" dirty="0" smtClean="0"/>
          </a:p>
          <a:p>
            <a:pPr marL="458788" indent="-458788" algn="just">
              <a:lnSpc>
                <a:spcPct val="110000"/>
              </a:lnSpc>
              <a:spcBef>
                <a:spcPts val="0"/>
              </a:spcBef>
            </a:pPr>
            <a:r>
              <a:rPr lang="en-US" sz="2800" b="1" dirty="0">
                <a:solidFill>
                  <a:schemeClr val="accent1"/>
                </a:solidFill>
                <a:ea typeface="ＭＳ Ｐゴシック" pitchFamily="34" charset="-128"/>
              </a:rPr>
              <a:t>GOLDEN RULE: </a:t>
            </a:r>
            <a:r>
              <a:rPr lang="en-US" sz="2800" dirty="0">
                <a:ea typeface="ＭＳ Ｐゴシック" pitchFamily="34" charset="-128"/>
              </a:rPr>
              <a:t>If you didn’t write it down, it didn’t happen. </a:t>
            </a:r>
          </a:p>
          <a:p>
            <a:pPr algn="just">
              <a:spcBef>
                <a:spcPts val="1800"/>
              </a:spcBef>
            </a:pPr>
            <a:endParaRPr lang="en-US" sz="3200" dirty="0"/>
          </a:p>
        </p:txBody>
      </p:sp>
    </p:spTree>
    <p:extLst>
      <p:ext uri="{BB962C8B-B14F-4D97-AF65-F5344CB8AC3E}">
        <p14:creationId xmlns:p14="http://schemas.microsoft.com/office/powerpoint/2010/main" xmlns="" val="11581735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300" b="1" i="1" dirty="0" smtClean="0">
                <a:solidFill>
                  <a:srgbClr val="0F6FC6"/>
                </a:solidFill>
              </a:rPr>
              <a:t>Document </a:t>
            </a:r>
            <a:br>
              <a:rPr lang="en-US" sz="4300" b="1" i="1" dirty="0" smtClean="0">
                <a:solidFill>
                  <a:srgbClr val="0F6FC6"/>
                </a:solidFill>
              </a:rPr>
            </a:br>
            <a:r>
              <a:rPr lang="en-US" sz="4300" b="1" i="1" dirty="0" smtClean="0">
                <a:solidFill>
                  <a:srgbClr val="0F6FC6"/>
                </a:solidFill>
              </a:rPr>
              <a:t>Professionally</a:t>
            </a:r>
            <a:endParaRPr lang="en-US" sz="4300" b="1" i="1" dirty="0">
              <a:solidFill>
                <a:srgbClr val="0F6FC6"/>
              </a:solidFill>
            </a:endParaRPr>
          </a:p>
        </p:txBody>
      </p:sp>
      <p:sp>
        <p:nvSpPr>
          <p:cNvPr id="3" name="Content Placeholder 2"/>
          <p:cNvSpPr>
            <a:spLocks noGrp="1"/>
          </p:cNvSpPr>
          <p:nvPr>
            <p:ph sz="quarter" idx="1"/>
          </p:nvPr>
        </p:nvSpPr>
        <p:spPr/>
        <p:txBody>
          <a:bodyPr>
            <a:normAutofit/>
          </a:bodyPr>
          <a:lstStyle/>
          <a:p>
            <a:pPr marL="458788" indent="-458788" algn="just">
              <a:lnSpc>
                <a:spcPct val="110000"/>
              </a:lnSpc>
              <a:spcBef>
                <a:spcPts val="1200"/>
              </a:spcBef>
            </a:pPr>
            <a:r>
              <a:rPr lang="en-US" sz="3200" dirty="0" smtClean="0"/>
              <a:t>Use </a:t>
            </a:r>
            <a:r>
              <a:rPr lang="en-US" sz="3200" dirty="0"/>
              <a:t>appropriate </a:t>
            </a:r>
            <a:r>
              <a:rPr lang="en-US" sz="3200" dirty="0" smtClean="0"/>
              <a:t>language. </a:t>
            </a:r>
          </a:p>
          <a:p>
            <a:pPr marL="733108" lvl="2" indent="-458788" algn="just">
              <a:lnSpc>
                <a:spcPct val="110000"/>
              </a:lnSpc>
              <a:spcBef>
                <a:spcPts val="1200"/>
              </a:spcBef>
            </a:pPr>
            <a:r>
              <a:rPr lang="en-US" sz="2800" dirty="0"/>
              <a:t>No slang, vulgarity or </a:t>
            </a:r>
            <a:r>
              <a:rPr lang="en-US" sz="2800" dirty="0" smtClean="0"/>
              <a:t>sarcasm.</a:t>
            </a:r>
            <a:endParaRPr lang="en-US" sz="2800" dirty="0"/>
          </a:p>
          <a:p>
            <a:pPr marL="733108" lvl="2" indent="-458788" algn="just">
              <a:lnSpc>
                <a:spcPct val="110000"/>
              </a:lnSpc>
              <a:spcBef>
                <a:spcPts val="1200"/>
              </a:spcBef>
            </a:pPr>
            <a:r>
              <a:rPr lang="en-US" sz="2800" dirty="0">
                <a:ea typeface="ＭＳ Ｐゴシック" pitchFamily="34" charset="-128"/>
              </a:rPr>
              <a:t>Do not belittle or degrade </a:t>
            </a:r>
            <a:r>
              <a:rPr lang="en-US" sz="2800" dirty="0" smtClean="0">
                <a:ea typeface="ＭＳ Ｐゴシック" pitchFamily="34" charset="-128"/>
              </a:rPr>
              <a:t>employees.</a:t>
            </a:r>
            <a:endParaRPr lang="en-US" sz="2800" dirty="0" smtClean="0"/>
          </a:p>
          <a:p>
            <a:pPr marL="458788" indent="-458788" algn="just">
              <a:lnSpc>
                <a:spcPct val="110000"/>
              </a:lnSpc>
              <a:spcBef>
                <a:spcPts val="1200"/>
              </a:spcBef>
            </a:pPr>
            <a:r>
              <a:rPr lang="en-US" sz="3200" dirty="0"/>
              <a:t>W</a:t>
            </a:r>
            <a:r>
              <a:rPr lang="en-US" sz="3200" dirty="0" smtClean="0"/>
              <a:t>rite </a:t>
            </a:r>
            <a:r>
              <a:rPr lang="en-US" sz="3200" dirty="0"/>
              <a:t>clearly and succinctly, and be </a:t>
            </a:r>
            <a:r>
              <a:rPr lang="en-US" sz="3200" dirty="0" smtClean="0"/>
              <a:t>thorough.</a:t>
            </a:r>
          </a:p>
          <a:p>
            <a:pPr marL="458788" indent="-458788" algn="just">
              <a:lnSpc>
                <a:spcPct val="110000"/>
              </a:lnSpc>
              <a:spcBef>
                <a:spcPts val="1200"/>
              </a:spcBef>
            </a:pPr>
            <a:r>
              <a:rPr lang="en-US" sz="3200" dirty="0" smtClean="0"/>
              <a:t>Make </a:t>
            </a:r>
            <a:r>
              <a:rPr lang="en-US" sz="3200" dirty="0"/>
              <a:t>certain that what you write makes sense without having to explain things that aren’t </a:t>
            </a:r>
            <a:r>
              <a:rPr lang="en-US" sz="3200" dirty="0" smtClean="0"/>
              <a:t>written. </a:t>
            </a:r>
          </a:p>
          <a:p>
            <a:endParaRPr lang="en-US" dirty="0"/>
          </a:p>
        </p:txBody>
      </p:sp>
    </p:spTree>
    <p:extLst>
      <p:ext uri="{BB962C8B-B14F-4D97-AF65-F5344CB8AC3E}">
        <p14:creationId xmlns:p14="http://schemas.microsoft.com/office/powerpoint/2010/main" xmlns="" val="21549399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300" b="1" i="1" dirty="0" smtClean="0">
                <a:solidFill>
                  <a:srgbClr val="0F6FC6"/>
                </a:solidFill>
              </a:rPr>
              <a:t>Document </a:t>
            </a:r>
            <a:br>
              <a:rPr lang="en-US" sz="4300" b="1" i="1" dirty="0" smtClean="0">
                <a:solidFill>
                  <a:srgbClr val="0F6FC6"/>
                </a:solidFill>
              </a:rPr>
            </a:br>
            <a:r>
              <a:rPr lang="en-US" sz="4300" b="1" i="1" dirty="0" smtClean="0">
                <a:solidFill>
                  <a:srgbClr val="0F6FC6"/>
                </a:solidFill>
              </a:rPr>
              <a:t>Smartly</a:t>
            </a:r>
            <a:endParaRPr lang="en-US" sz="4300" b="1" i="1" dirty="0">
              <a:solidFill>
                <a:srgbClr val="0F6FC6"/>
              </a:solidFill>
            </a:endParaRPr>
          </a:p>
        </p:txBody>
      </p:sp>
      <p:sp>
        <p:nvSpPr>
          <p:cNvPr id="3" name="Content Placeholder 2"/>
          <p:cNvSpPr>
            <a:spLocks noGrp="1"/>
          </p:cNvSpPr>
          <p:nvPr>
            <p:ph sz="quarter" idx="1"/>
          </p:nvPr>
        </p:nvSpPr>
        <p:spPr>
          <a:xfrm>
            <a:off x="457200" y="1600200"/>
            <a:ext cx="7848600" cy="4873752"/>
          </a:xfrm>
        </p:spPr>
        <p:txBody>
          <a:bodyPr>
            <a:noAutofit/>
          </a:bodyPr>
          <a:lstStyle/>
          <a:p>
            <a:pPr marL="458788" indent="-458788">
              <a:spcBef>
                <a:spcPts val="0"/>
              </a:spcBef>
            </a:pPr>
            <a:r>
              <a:rPr lang="en-US" sz="3200" dirty="0">
                <a:ea typeface="ＭＳ Ｐゴシック" pitchFamily="34" charset="-128"/>
              </a:rPr>
              <a:t>Don</a:t>
            </a:r>
            <a:r>
              <a:rPr lang="ja-JP" altLang="en-US" sz="3200" dirty="0">
                <a:ea typeface="ＭＳ Ｐゴシック" pitchFamily="34" charset="-128"/>
              </a:rPr>
              <a:t>’</a:t>
            </a:r>
            <a:r>
              <a:rPr lang="en-US" altLang="ja-JP" sz="3200" dirty="0">
                <a:ea typeface="ＭＳ Ｐゴシック" pitchFamily="34" charset="-128"/>
              </a:rPr>
              <a:t>t simply document negative performance. </a:t>
            </a:r>
          </a:p>
          <a:p>
            <a:pPr lvl="1">
              <a:spcBef>
                <a:spcPts val="0"/>
              </a:spcBef>
            </a:pPr>
            <a:r>
              <a:rPr lang="en-US" sz="2800" dirty="0">
                <a:ea typeface="ＭＳ Ｐゴシック" pitchFamily="34" charset="-128"/>
              </a:rPr>
              <a:t>Shows supervisor documents all conduct </a:t>
            </a:r>
            <a:r>
              <a:rPr lang="en-US" sz="2800" u="sng" dirty="0">
                <a:ea typeface="ＭＳ Ｐゴシック" pitchFamily="34" charset="-128"/>
              </a:rPr>
              <a:t>objectively</a:t>
            </a:r>
            <a:r>
              <a:rPr lang="en-US" sz="2800" dirty="0">
                <a:ea typeface="ＭＳ Ｐゴシック" pitchFamily="34" charset="-128"/>
              </a:rPr>
              <a:t>, not just </a:t>
            </a:r>
            <a:r>
              <a:rPr lang="en-US" sz="2800" dirty="0" smtClean="0">
                <a:ea typeface="ＭＳ Ｐゴシック" pitchFamily="34" charset="-128"/>
              </a:rPr>
              <a:t>poor performance</a:t>
            </a:r>
            <a:endParaRPr lang="en-US" sz="2800" dirty="0">
              <a:ea typeface="ＭＳ Ｐゴシック" pitchFamily="34" charset="-128"/>
            </a:endParaRPr>
          </a:p>
          <a:p>
            <a:pPr lvl="1">
              <a:spcBef>
                <a:spcPts val="0"/>
              </a:spcBef>
            </a:pPr>
            <a:r>
              <a:rPr lang="en-US" sz="2800" dirty="0">
                <a:ea typeface="ＭＳ Ｐゴシック" pitchFamily="34" charset="-128"/>
              </a:rPr>
              <a:t>It is hard to prove bias or discrimination if both positive and negative documentation in </a:t>
            </a:r>
            <a:r>
              <a:rPr lang="en-US" sz="2800" dirty="0" smtClean="0">
                <a:ea typeface="ＭＳ Ｐゴシック" pitchFamily="34" charset="-128"/>
              </a:rPr>
              <a:t>file.</a:t>
            </a:r>
            <a:endParaRPr lang="en-US" sz="2800" dirty="0">
              <a:ea typeface="ＭＳ Ｐゴシック" pitchFamily="34" charset="-128"/>
            </a:endParaRPr>
          </a:p>
          <a:p>
            <a:pPr lvl="1">
              <a:spcBef>
                <a:spcPts val="0"/>
              </a:spcBef>
            </a:pPr>
            <a:r>
              <a:rPr lang="en-US" sz="2800" dirty="0">
                <a:ea typeface="ＭＳ Ｐゴシック" pitchFamily="34" charset="-128"/>
              </a:rPr>
              <a:t>Improves employee-employer relationship which deters future </a:t>
            </a:r>
            <a:r>
              <a:rPr lang="en-US" sz="2800" dirty="0" smtClean="0">
                <a:ea typeface="ＭＳ Ｐゴシック" pitchFamily="34" charset="-128"/>
              </a:rPr>
              <a:t>lawsuits.</a:t>
            </a:r>
          </a:p>
          <a:p>
            <a:pPr marL="458788" indent="-458788">
              <a:spcBef>
                <a:spcPts val="0"/>
              </a:spcBef>
            </a:pPr>
            <a:r>
              <a:rPr lang="en-US" sz="3100" dirty="0">
                <a:ea typeface="ＭＳ Ｐゴシック" pitchFamily="34" charset="-128"/>
              </a:rPr>
              <a:t>Brevity - Avoid long narratives, but </a:t>
            </a:r>
            <a:r>
              <a:rPr lang="en-US" sz="3100" dirty="0" smtClean="0">
                <a:ea typeface="ＭＳ Ｐゴシック" pitchFamily="34" charset="-128"/>
              </a:rPr>
              <a:t>be thorough</a:t>
            </a:r>
            <a:endParaRPr lang="en-US" sz="3100" dirty="0">
              <a:ea typeface="ＭＳ Ｐゴシック" pitchFamily="34" charset="-128"/>
            </a:endParaRPr>
          </a:p>
          <a:p>
            <a:pPr marL="365760" lvl="1" indent="0" algn="just">
              <a:spcBef>
                <a:spcPts val="0"/>
              </a:spcBef>
              <a:buNone/>
            </a:pPr>
            <a:endParaRPr lang="en-US" sz="2800" dirty="0">
              <a:ea typeface="ＭＳ Ｐゴシック" pitchFamily="34" charset="-128"/>
            </a:endParaRPr>
          </a:p>
        </p:txBody>
      </p:sp>
    </p:spTree>
    <p:extLst>
      <p:ext uri="{BB962C8B-B14F-4D97-AF65-F5344CB8AC3E}">
        <p14:creationId xmlns:p14="http://schemas.microsoft.com/office/powerpoint/2010/main" xmlns="" val="296218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300" b="1" i="1" dirty="0" smtClean="0">
                <a:solidFill>
                  <a:srgbClr val="0F6FC6"/>
                </a:solidFill>
              </a:rPr>
              <a:t>Document </a:t>
            </a:r>
            <a:br>
              <a:rPr lang="en-US" sz="4300" b="1" i="1" dirty="0" smtClean="0">
                <a:solidFill>
                  <a:srgbClr val="0F6FC6"/>
                </a:solidFill>
              </a:rPr>
            </a:br>
            <a:r>
              <a:rPr lang="en-US" sz="4300" b="1" i="1" dirty="0" smtClean="0">
                <a:solidFill>
                  <a:srgbClr val="0F6FC6"/>
                </a:solidFill>
              </a:rPr>
              <a:t>Correctly/Accurately</a:t>
            </a:r>
            <a:endParaRPr lang="en-US" sz="4300" b="1" i="1" dirty="0">
              <a:solidFill>
                <a:srgbClr val="0F6FC6"/>
              </a:solidFill>
            </a:endParaRPr>
          </a:p>
        </p:txBody>
      </p:sp>
      <p:sp>
        <p:nvSpPr>
          <p:cNvPr id="3" name="Content Placeholder 2"/>
          <p:cNvSpPr>
            <a:spLocks noGrp="1"/>
          </p:cNvSpPr>
          <p:nvPr>
            <p:ph sz="quarter" idx="1"/>
          </p:nvPr>
        </p:nvSpPr>
        <p:spPr>
          <a:xfrm>
            <a:off x="457200" y="1600200"/>
            <a:ext cx="7848600" cy="4873752"/>
          </a:xfrm>
        </p:spPr>
        <p:txBody>
          <a:bodyPr>
            <a:noAutofit/>
          </a:bodyPr>
          <a:lstStyle/>
          <a:p>
            <a:pPr marL="458788" indent="-458788">
              <a:spcBef>
                <a:spcPts val="1200"/>
              </a:spcBef>
            </a:pPr>
            <a:r>
              <a:rPr lang="en-US" sz="3200" dirty="0">
                <a:ea typeface="ＭＳ Ｐゴシック" pitchFamily="34" charset="-128"/>
              </a:rPr>
              <a:t>Describe events </a:t>
            </a:r>
            <a:r>
              <a:rPr lang="en-US" sz="3200" dirty="0" smtClean="0">
                <a:ea typeface="ＭＳ Ｐゴシック" pitchFamily="34" charset="-128"/>
              </a:rPr>
              <a:t>accurately.</a:t>
            </a:r>
            <a:endParaRPr lang="en-US" sz="3200" dirty="0">
              <a:ea typeface="ＭＳ Ｐゴシック" pitchFamily="34" charset="-128"/>
            </a:endParaRPr>
          </a:p>
          <a:p>
            <a:pPr marL="458788" indent="-458788">
              <a:spcBef>
                <a:spcPts val="1200"/>
              </a:spcBef>
            </a:pPr>
            <a:r>
              <a:rPr lang="en-US" sz="3200" dirty="0">
                <a:ea typeface="ＭＳ Ｐゴシック" pitchFamily="34" charset="-128"/>
              </a:rPr>
              <a:t>Describe how events impacted the </a:t>
            </a:r>
            <a:r>
              <a:rPr lang="en-US" sz="3200" dirty="0" smtClean="0">
                <a:ea typeface="ＭＳ Ｐゴシック" pitchFamily="34" charset="-128"/>
              </a:rPr>
              <a:t>job.</a:t>
            </a:r>
          </a:p>
          <a:p>
            <a:pPr marL="404813" indent="-404813">
              <a:spcBef>
                <a:spcPts val="1200"/>
              </a:spcBef>
            </a:pPr>
            <a:r>
              <a:rPr lang="en-US" sz="3200" dirty="0" smtClean="0">
                <a:ea typeface="ＭＳ Ｐゴシック" pitchFamily="34" charset="-128"/>
              </a:rPr>
              <a:t>Be </a:t>
            </a:r>
            <a:r>
              <a:rPr lang="en-US" sz="3200" dirty="0">
                <a:ea typeface="ＭＳ Ｐゴシック" pitchFamily="34" charset="-128"/>
              </a:rPr>
              <a:t>sure to avoid blatant contradictions in your documentation</a:t>
            </a:r>
            <a:r>
              <a:rPr lang="en-US" sz="3200" dirty="0" smtClean="0">
                <a:ea typeface="ＭＳ Ｐゴシック" pitchFamily="34" charset="-128"/>
              </a:rPr>
              <a:t>.</a:t>
            </a:r>
          </a:p>
          <a:p>
            <a:pPr marL="404813" indent="-404813">
              <a:spcBef>
                <a:spcPts val="1200"/>
              </a:spcBef>
            </a:pPr>
            <a:r>
              <a:rPr lang="en-US" sz="3200" dirty="0"/>
              <a:t>Have review system of documentation, especially evaluation/disciplinary/termination </a:t>
            </a:r>
            <a:r>
              <a:rPr lang="en-US" sz="3200" dirty="0" smtClean="0"/>
              <a:t>documents.</a:t>
            </a:r>
            <a:endParaRPr lang="en-US" sz="3200" dirty="0">
              <a:ea typeface="ＭＳ Ｐゴシック" pitchFamily="34" charset="-128"/>
            </a:endParaRPr>
          </a:p>
          <a:p>
            <a:pPr marL="0" indent="0">
              <a:spcBef>
                <a:spcPts val="1200"/>
              </a:spcBef>
              <a:buNone/>
            </a:pPr>
            <a:r>
              <a:rPr lang="en-US" sz="3200" dirty="0" smtClean="0">
                <a:ea typeface="ＭＳ Ｐゴシック" pitchFamily="34" charset="-128"/>
              </a:rPr>
              <a:t> </a:t>
            </a:r>
            <a:endParaRPr lang="en-US" sz="3200" dirty="0">
              <a:ea typeface="ＭＳ Ｐゴシック" pitchFamily="34" charset="-128"/>
            </a:endParaRPr>
          </a:p>
        </p:txBody>
      </p:sp>
    </p:spTree>
    <p:extLst>
      <p:ext uri="{BB962C8B-B14F-4D97-AF65-F5344CB8AC3E}">
        <p14:creationId xmlns:p14="http://schemas.microsoft.com/office/powerpoint/2010/main" xmlns="" val="33503789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300" b="1" i="1" dirty="0" smtClean="0">
                <a:solidFill>
                  <a:srgbClr val="0F6FC6"/>
                </a:solidFill>
              </a:rPr>
              <a:t>Document </a:t>
            </a:r>
            <a:br>
              <a:rPr lang="en-US" sz="4300" b="1" i="1" dirty="0" smtClean="0">
                <a:solidFill>
                  <a:srgbClr val="0F6FC6"/>
                </a:solidFill>
              </a:rPr>
            </a:br>
            <a:r>
              <a:rPr lang="en-US" sz="4300" b="1" i="1" dirty="0" smtClean="0">
                <a:solidFill>
                  <a:srgbClr val="0F6FC6"/>
                </a:solidFill>
              </a:rPr>
              <a:t>Correctly/Accurately</a:t>
            </a:r>
            <a:endParaRPr lang="en-US" sz="4300" b="1" i="1" dirty="0">
              <a:solidFill>
                <a:srgbClr val="0F6FC6"/>
              </a:solidFill>
            </a:endParaRPr>
          </a:p>
        </p:txBody>
      </p:sp>
      <p:sp>
        <p:nvSpPr>
          <p:cNvPr id="3" name="Content Placeholder 2"/>
          <p:cNvSpPr>
            <a:spLocks noGrp="1"/>
          </p:cNvSpPr>
          <p:nvPr>
            <p:ph sz="quarter" idx="1"/>
          </p:nvPr>
        </p:nvSpPr>
        <p:spPr>
          <a:xfrm>
            <a:off x="457200" y="1600200"/>
            <a:ext cx="7696200" cy="4873752"/>
          </a:xfrm>
        </p:spPr>
        <p:txBody>
          <a:bodyPr>
            <a:noAutofit/>
          </a:bodyPr>
          <a:lstStyle/>
          <a:p>
            <a:pPr marL="458788" indent="-458788" algn="just">
              <a:spcBef>
                <a:spcPts val="1200"/>
              </a:spcBef>
            </a:pPr>
            <a:r>
              <a:rPr lang="en-US" sz="3200" dirty="0" smtClean="0"/>
              <a:t>Make </a:t>
            </a:r>
            <a:r>
              <a:rPr lang="en-US" sz="3200" dirty="0"/>
              <a:t>sure you follow all company procedures without exception. </a:t>
            </a:r>
            <a:endParaRPr lang="en-US" sz="3200" dirty="0" smtClean="0"/>
          </a:p>
          <a:p>
            <a:pPr lvl="1">
              <a:spcBef>
                <a:spcPts val="1200"/>
              </a:spcBef>
            </a:pPr>
            <a:r>
              <a:rPr lang="en-US" sz="3200" dirty="0" smtClean="0"/>
              <a:t>If </a:t>
            </a:r>
            <a:r>
              <a:rPr lang="en-US" sz="3200" dirty="0"/>
              <a:t>a document requires an employee’s signature, get it. </a:t>
            </a:r>
            <a:endParaRPr lang="en-US" sz="3200" dirty="0" smtClean="0"/>
          </a:p>
        </p:txBody>
      </p:sp>
    </p:spTree>
    <p:extLst>
      <p:ext uri="{BB962C8B-B14F-4D97-AF65-F5344CB8AC3E}">
        <p14:creationId xmlns:p14="http://schemas.microsoft.com/office/powerpoint/2010/main" xmlns="" val="7872888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300" b="1" i="1" dirty="0" smtClean="0">
                <a:solidFill>
                  <a:srgbClr val="0F6FC6"/>
                </a:solidFill>
              </a:rPr>
              <a:t>Document </a:t>
            </a:r>
            <a:br>
              <a:rPr lang="en-US" sz="4300" b="1" i="1" dirty="0" smtClean="0">
                <a:solidFill>
                  <a:srgbClr val="0F6FC6"/>
                </a:solidFill>
              </a:rPr>
            </a:br>
            <a:r>
              <a:rPr lang="en-US" sz="4300" b="1" i="1" dirty="0" smtClean="0">
                <a:solidFill>
                  <a:srgbClr val="0F6FC6"/>
                </a:solidFill>
              </a:rPr>
              <a:t>Consistently</a:t>
            </a:r>
            <a:endParaRPr lang="en-US" sz="4300" b="1" i="1" dirty="0">
              <a:solidFill>
                <a:srgbClr val="0F6FC6"/>
              </a:solidFill>
            </a:endParaRPr>
          </a:p>
        </p:txBody>
      </p:sp>
      <p:sp>
        <p:nvSpPr>
          <p:cNvPr id="3" name="Content Placeholder 2"/>
          <p:cNvSpPr>
            <a:spLocks noGrp="1"/>
          </p:cNvSpPr>
          <p:nvPr>
            <p:ph sz="quarter" idx="1"/>
          </p:nvPr>
        </p:nvSpPr>
        <p:spPr/>
        <p:txBody>
          <a:bodyPr>
            <a:normAutofit/>
          </a:bodyPr>
          <a:lstStyle/>
          <a:p>
            <a:pPr marL="458788" indent="-458788"/>
            <a:r>
              <a:rPr lang="en-US" sz="3200" dirty="0" smtClean="0"/>
              <a:t>Follow documentation practices consistently with all employees.</a:t>
            </a:r>
          </a:p>
          <a:p>
            <a:pPr marL="458788" indent="-458788"/>
            <a:r>
              <a:rPr lang="en-US" sz="3200" dirty="0" smtClean="0"/>
              <a:t>Progressive documentation</a:t>
            </a:r>
          </a:p>
          <a:p>
            <a:pPr marL="824548" lvl="1" indent="-458788"/>
            <a:r>
              <a:rPr lang="en-US" sz="2900" dirty="0" smtClean="0"/>
              <a:t>Do not target and attempt to “over document” problem employees.</a:t>
            </a:r>
          </a:p>
          <a:p>
            <a:pPr marL="458788" indent="-458788"/>
            <a:r>
              <a:rPr lang="en-US" sz="3200" dirty="0"/>
              <a:t>Was discipline documented in similar cases - in other departments, etc.?</a:t>
            </a:r>
          </a:p>
          <a:p>
            <a:pPr marL="458788" indent="-458788"/>
            <a:r>
              <a:rPr lang="en-US" sz="3200" dirty="0" smtClean="0"/>
              <a:t>Similarly-situated employees.</a:t>
            </a:r>
            <a:endParaRPr lang="en-US" sz="3200" dirty="0"/>
          </a:p>
        </p:txBody>
      </p:sp>
    </p:spTree>
    <p:extLst>
      <p:ext uri="{BB962C8B-B14F-4D97-AF65-F5344CB8AC3E}">
        <p14:creationId xmlns:p14="http://schemas.microsoft.com/office/powerpoint/2010/main" xmlns="" val="300626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Autofit/>
          </a:bodyPr>
          <a:lstStyle/>
          <a:p>
            <a:pPr eaLnBrk="1" fontAlgn="auto" hangingPunct="1">
              <a:spcAft>
                <a:spcPts val="0"/>
              </a:spcAft>
              <a:defRPr/>
            </a:pPr>
            <a:r>
              <a:rPr lang="en-US" sz="4000" b="1" dirty="0" smtClean="0">
                <a:ea typeface="+mj-ea"/>
              </a:rPr>
              <a:t>Documentation as a </a:t>
            </a:r>
            <a:r>
              <a:rPr lang="en-US" sz="4000" b="1" u="sng" cap="all" dirty="0" smtClean="0">
                <a:ea typeface="+mj-ea"/>
              </a:rPr>
              <a:t>Deterrent</a:t>
            </a:r>
            <a:r>
              <a:rPr lang="en-US" sz="4000" b="1" dirty="0" smtClean="0">
                <a:ea typeface="+mj-ea"/>
              </a:rPr>
              <a:t> to Lawsuits</a:t>
            </a:r>
          </a:p>
        </p:txBody>
      </p:sp>
      <p:sp>
        <p:nvSpPr>
          <p:cNvPr id="19459" name="Rectangle 3"/>
          <p:cNvSpPr>
            <a:spLocks noGrp="1" noChangeArrowheads="1"/>
          </p:cNvSpPr>
          <p:nvPr>
            <p:ph sz="quarter" idx="1"/>
          </p:nvPr>
        </p:nvSpPr>
        <p:spPr>
          <a:xfrm>
            <a:off x="533400" y="1600200"/>
            <a:ext cx="8153400" cy="4876800"/>
          </a:xfrm>
        </p:spPr>
        <p:txBody>
          <a:bodyPr>
            <a:normAutofit/>
          </a:bodyPr>
          <a:lstStyle/>
          <a:p>
            <a:pPr eaLnBrk="1" hangingPunct="1">
              <a:spcBef>
                <a:spcPts val="0"/>
              </a:spcBef>
            </a:pPr>
            <a:r>
              <a:rPr lang="en-US" sz="2600" dirty="0" smtClean="0">
                <a:ea typeface="ＭＳ Ｐゴシック" pitchFamily="34" charset="-128"/>
              </a:rPr>
              <a:t>Timely documentation may deter lawyers from filing a lawsuit on behalf of a disgruntled employee</a:t>
            </a:r>
          </a:p>
          <a:p>
            <a:pPr eaLnBrk="1" hangingPunct="1">
              <a:spcBef>
                <a:spcPts val="0"/>
              </a:spcBef>
            </a:pPr>
            <a:endParaRPr lang="en-US" sz="2600" dirty="0" smtClean="0">
              <a:ea typeface="ＭＳ Ｐゴシック" pitchFamily="34" charset="-128"/>
            </a:endParaRPr>
          </a:p>
          <a:p>
            <a:pPr eaLnBrk="1" hangingPunct="1">
              <a:spcBef>
                <a:spcPts val="0"/>
              </a:spcBef>
            </a:pPr>
            <a:r>
              <a:rPr lang="en-US" sz="2600" dirty="0" smtClean="0">
                <a:ea typeface="ＭＳ Ｐゴシック" pitchFamily="34" charset="-128"/>
              </a:rPr>
              <a:t>Properly documented files will greatly enhance chances of a </a:t>
            </a:r>
            <a:r>
              <a:rPr lang="ja-JP" altLang="en-US" sz="2600" dirty="0" smtClean="0">
                <a:ea typeface="ＭＳ Ｐゴシック" pitchFamily="34" charset="-128"/>
              </a:rPr>
              <a:t>“</a:t>
            </a:r>
            <a:r>
              <a:rPr lang="en-US" altLang="ja-JP" sz="2600" dirty="0" smtClean="0">
                <a:ea typeface="ＭＳ Ｐゴシック" pitchFamily="34" charset="-128"/>
              </a:rPr>
              <a:t>no reasonable cause</a:t>
            </a:r>
            <a:r>
              <a:rPr lang="ja-JP" altLang="en-US" sz="2600" dirty="0" smtClean="0">
                <a:ea typeface="ＭＳ Ｐゴシック" pitchFamily="34" charset="-128"/>
              </a:rPr>
              <a:t>”</a:t>
            </a:r>
            <a:r>
              <a:rPr lang="en-US" altLang="ja-JP" sz="2600" dirty="0" smtClean="0">
                <a:ea typeface="ＭＳ Ｐゴシック" pitchFamily="34" charset="-128"/>
              </a:rPr>
              <a:t> finding</a:t>
            </a:r>
          </a:p>
          <a:p>
            <a:pPr lvl="1" eaLnBrk="1" hangingPunct="1">
              <a:spcBef>
                <a:spcPts val="0"/>
              </a:spcBef>
            </a:pPr>
            <a:r>
              <a:rPr lang="en-US" dirty="0" smtClean="0">
                <a:ea typeface="ＭＳ Ｐゴシック" pitchFamily="34" charset="-128"/>
              </a:rPr>
              <a:t>EEOC and FCHR</a:t>
            </a:r>
          </a:p>
          <a:p>
            <a:pPr eaLnBrk="1" hangingPunct="1">
              <a:spcBef>
                <a:spcPts val="0"/>
              </a:spcBef>
            </a:pPr>
            <a:endParaRPr lang="en-US" sz="2600" dirty="0" smtClean="0">
              <a:ea typeface="ＭＳ Ｐゴシック" pitchFamily="34" charset="-128"/>
            </a:endParaRPr>
          </a:p>
          <a:p>
            <a:pPr eaLnBrk="1" hangingPunct="1">
              <a:spcBef>
                <a:spcPts val="0"/>
              </a:spcBef>
            </a:pPr>
            <a:r>
              <a:rPr lang="en-US" sz="2600" dirty="0" smtClean="0">
                <a:ea typeface="ＭＳ Ｐゴシック" pitchFamily="34" charset="-128"/>
              </a:rPr>
              <a:t>If a suit is filed, proper documentation will enhance chances of successful outcome</a:t>
            </a:r>
          </a:p>
          <a:p>
            <a:pPr eaLnBrk="1" hangingPunct="1">
              <a:spcBef>
                <a:spcPts val="0"/>
              </a:spcBef>
            </a:pPr>
            <a:endParaRPr lang="en-US" sz="2600" dirty="0" smtClean="0">
              <a:ea typeface="ＭＳ Ｐゴシック" pitchFamily="34" charset="-128"/>
            </a:endParaRPr>
          </a:p>
          <a:p>
            <a:pPr eaLnBrk="1" hangingPunct="1">
              <a:spcBef>
                <a:spcPts val="0"/>
              </a:spcBef>
            </a:pPr>
            <a:r>
              <a:rPr lang="en-US" sz="2600" dirty="0" smtClean="0">
                <a:ea typeface="ＭＳ Ｐゴシック" pitchFamily="34" charset="-128"/>
              </a:rPr>
              <a:t>As a Supervisor, the better you do your job – the harder the job becomes for the Plaintiff’s attorney</a:t>
            </a:r>
          </a:p>
          <a:p>
            <a:pPr eaLnBrk="1" hangingPunct="1">
              <a:lnSpc>
                <a:spcPct val="70000"/>
              </a:lnSpc>
            </a:pPr>
            <a:endParaRPr lang="en-US" sz="2600"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300" b="1" i="1" dirty="0" smtClean="0">
                <a:solidFill>
                  <a:srgbClr val="0F6FC6"/>
                </a:solidFill>
              </a:rPr>
              <a:t>Document </a:t>
            </a:r>
            <a:br>
              <a:rPr lang="en-US" sz="4300" b="1" i="1" dirty="0" smtClean="0">
                <a:solidFill>
                  <a:srgbClr val="0F6FC6"/>
                </a:solidFill>
              </a:rPr>
            </a:br>
            <a:r>
              <a:rPr lang="en-US" sz="4300" b="1" i="1" dirty="0" smtClean="0">
                <a:solidFill>
                  <a:srgbClr val="0F6FC6"/>
                </a:solidFill>
              </a:rPr>
              <a:t>Consistently</a:t>
            </a:r>
            <a:endParaRPr lang="en-US" sz="4300" b="1" i="1" dirty="0">
              <a:solidFill>
                <a:srgbClr val="0F6FC6"/>
              </a:solidFill>
            </a:endParaRPr>
          </a:p>
        </p:txBody>
      </p:sp>
      <p:sp>
        <p:nvSpPr>
          <p:cNvPr id="3" name="Content Placeholder 2"/>
          <p:cNvSpPr>
            <a:spLocks noGrp="1"/>
          </p:cNvSpPr>
          <p:nvPr>
            <p:ph sz="quarter" idx="1"/>
          </p:nvPr>
        </p:nvSpPr>
        <p:spPr/>
        <p:txBody>
          <a:bodyPr>
            <a:normAutofit/>
          </a:bodyPr>
          <a:lstStyle/>
          <a:p>
            <a:pPr marL="458788" indent="-458788"/>
            <a:r>
              <a:rPr lang="en-US" sz="3200" dirty="0" smtClean="0"/>
              <a:t>Disciplinary records, evaluations, worker’s compensation, unemployment, response to EEOC, etc. . . . Are they all consistent?</a:t>
            </a:r>
          </a:p>
          <a:p>
            <a:pPr marL="0" indent="0">
              <a:buNone/>
            </a:pPr>
            <a:endParaRPr lang="en-US" sz="3200" dirty="0"/>
          </a:p>
        </p:txBody>
      </p:sp>
    </p:spTree>
    <p:extLst>
      <p:ext uri="{BB962C8B-B14F-4D97-AF65-F5344CB8AC3E}">
        <p14:creationId xmlns:p14="http://schemas.microsoft.com/office/powerpoint/2010/main" xmlns="" val="8338114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noAutofit/>
          </a:bodyPr>
          <a:lstStyle/>
          <a:p>
            <a:r>
              <a:rPr lang="en-US" sz="4300" b="1" i="1" dirty="0" smtClean="0">
                <a:solidFill>
                  <a:srgbClr val="0F6FC6"/>
                </a:solidFill>
              </a:rPr>
              <a:t>Discipline/Dismissal Checklist</a:t>
            </a:r>
            <a:endParaRPr lang="en-US" sz="4300" dirty="0">
              <a:solidFill>
                <a:srgbClr val="0F6FC6"/>
              </a:solidFill>
            </a:endParaRPr>
          </a:p>
        </p:txBody>
      </p:sp>
      <p:sp>
        <p:nvSpPr>
          <p:cNvPr id="3" name="Content Placeholder 2"/>
          <p:cNvSpPr>
            <a:spLocks noGrp="1"/>
          </p:cNvSpPr>
          <p:nvPr>
            <p:ph sz="quarter" idx="1"/>
          </p:nvPr>
        </p:nvSpPr>
        <p:spPr/>
        <p:txBody>
          <a:bodyPr>
            <a:normAutofit/>
          </a:bodyPr>
          <a:lstStyle/>
          <a:p>
            <a:pPr marL="457200" indent="-457200">
              <a:spcBef>
                <a:spcPts val="1200"/>
              </a:spcBef>
              <a:buFont typeface="Wingdings" pitchFamily="2" charset="2"/>
              <a:buChar char="Ø"/>
            </a:pPr>
            <a:r>
              <a:rPr lang="en-US" sz="2800" dirty="0" smtClean="0"/>
              <a:t>Have I gathered </a:t>
            </a:r>
            <a:r>
              <a:rPr lang="en-US" sz="2800" u="sng" dirty="0" smtClean="0"/>
              <a:t>all</a:t>
            </a:r>
            <a:r>
              <a:rPr lang="en-US" sz="2800" dirty="0" smtClean="0"/>
              <a:t> of the facts?</a:t>
            </a:r>
          </a:p>
          <a:p>
            <a:pPr marL="457200" indent="-457200">
              <a:spcBef>
                <a:spcPts val="1200"/>
              </a:spcBef>
              <a:buFont typeface="Wingdings" pitchFamily="2" charset="2"/>
              <a:buChar char="Ø"/>
            </a:pPr>
            <a:r>
              <a:rPr lang="en-US" sz="2800" dirty="0" smtClean="0"/>
              <a:t>Does the employee fully understand the job requirements, behavior standards or employer policy?</a:t>
            </a:r>
          </a:p>
          <a:p>
            <a:pPr marL="457200" indent="-457200">
              <a:spcBef>
                <a:spcPts val="1200"/>
              </a:spcBef>
              <a:buFont typeface="Wingdings" pitchFamily="2" charset="2"/>
              <a:buChar char="Ø"/>
            </a:pPr>
            <a:r>
              <a:rPr lang="en-US" sz="2800" dirty="0" smtClean="0"/>
              <a:t>Did the employee have an opportunity to fully tell his/her side of the story?</a:t>
            </a:r>
          </a:p>
          <a:p>
            <a:pPr marL="457200" indent="-457200">
              <a:spcBef>
                <a:spcPts val="1200"/>
              </a:spcBef>
              <a:buFont typeface="Wingdings" pitchFamily="2" charset="2"/>
              <a:buChar char="Ø"/>
            </a:pPr>
            <a:r>
              <a:rPr lang="en-US" sz="2800" dirty="0" smtClean="0"/>
              <a:t>Have personal difficulties or special, mitigating circumstances been considered?</a:t>
            </a:r>
          </a:p>
          <a:p>
            <a:pPr marL="457200" indent="-457200">
              <a:buNone/>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noAutofit/>
          </a:bodyPr>
          <a:lstStyle/>
          <a:p>
            <a:r>
              <a:rPr lang="en-US" sz="4300" b="1" i="1" dirty="0" smtClean="0">
                <a:solidFill>
                  <a:srgbClr val="0F6FC6"/>
                </a:solidFill>
              </a:rPr>
              <a:t>Discipline/Dismissal Checklist</a:t>
            </a:r>
            <a:endParaRPr lang="en-US" sz="4300" dirty="0">
              <a:solidFill>
                <a:srgbClr val="0F6FC6"/>
              </a:solidFill>
            </a:endParaRPr>
          </a:p>
        </p:txBody>
      </p:sp>
      <p:sp>
        <p:nvSpPr>
          <p:cNvPr id="3" name="Content Placeholder 2"/>
          <p:cNvSpPr>
            <a:spLocks noGrp="1"/>
          </p:cNvSpPr>
          <p:nvPr>
            <p:ph sz="quarter" idx="1"/>
          </p:nvPr>
        </p:nvSpPr>
        <p:spPr/>
        <p:txBody>
          <a:bodyPr>
            <a:normAutofit lnSpcReduction="10000"/>
          </a:bodyPr>
          <a:lstStyle/>
          <a:p>
            <a:pPr marL="457200" indent="-457200">
              <a:spcBef>
                <a:spcPts val="1200"/>
              </a:spcBef>
              <a:buFont typeface="Wingdings" pitchFamily="2" charset="2"/>
              <a:buChar char="Ø"/>
            </a:pPr>
            <a:r>
              <a:rPr lang="en-US" sz="2800" dirty="0" smtClean="0"/>
              <a:t>Did I investigate all other sources of information?  Verify all the facts?</a:t>
            </a:r>
          </a:p>
          <a:p>
            <a:pPr marL="457200" indent="-457200">
              <a:spcBef>
                <a:spcPts val="1200"/>
              </a:spcBef>
              <a:buFont typeface="Wingdings" pitchFamily="2" charset="2"/>
              <a:buChar char="Ø"/>
            </a:pPr>
            <a:r>
              <a:rPr lang="en-US" sz="2800" dirty="0" smtClean="0"/>
              <a:t>Did I check the employee’s past record?</a:t>
            </a:r>
          </a:p>
          <a:p>
            <a:pPr marL="822960" lvl="1" indent="-457200">
              <a:spcBef>
                <a:spcPts val="1200"/>
              </a:spcBef>
              <a:buFont typeface="Wingdings" pitchFamily="2" charset="2"/>
              <a:buChar char="Ø"/>
            </a:pPr>
            <a:r>
              <a:rPr lang="en-US" sz="2200" dirty="0" smtClean="0"/>
              <a:t>Length of service</a:t>
            </a:r>
          </a:p>
          <a:p>
            <a:pPr marL="822960" lvl="1" indent="-457200">
              <a:spcBef>
                <a:spcPts val="1200"/>
              </a:spcBef>
              <a:buFont typeface="Wingdings" pitchFamily="2" charset="2"/>
              <a:buChar char="Ø"/>
            </a:pPr>
            <a:r>
              <a:rPr lang="en-US" sz="2200" dirty="0" smtClean="0"/>
              <a:t>Performance evaluations</a:t>
            </a:r>
          </a:p>
          <a:p>
            <a:pPr marL="822960" lvl="1" indent="-457200">
              <a:spcBef>
                <a:spcPts val="1200"/>
              </a:spcBef>
              <a:buFont typeface="Wingdings" pitchFamily="2" charset="2"/>
              <a:buChar char="Ø"/>
            </a:pPr>
            <a:r>
              <a:rPr lang="en-US" sz="2200" dirty="0" smtClean="0"/>
              <a:t>Attendance</a:t>
            </a:r>
          </a:p>
          <a:p>
            <a:pPr marL="822960" lvl="1" indent="-457200">
              <a:spcBef>
                <a:spcPts val="1200"/>
              </a:spcBef>
              <a:buFont typeface="Wingdings" pitchFamily="2" charset="2"/>
              <a:buChar char="Ø"/>
            </a:pPr>
            <a:r>
              <a:rPr lang="en-US" sz="2200" dirty="0" smtClean="0"/>
              <a:t>Disciplinary/warning records</a:t>
            </a:r>
          </a:p>
          <a:p>
            <a:pPr marL="457200" indent="-457200">
              <a:spcBef>
                <a:spcPts val="1200"/>
              </a:spcBef>
              <a:buFont typeface="Wingdings" pitchFamily="2" charset="2"/>
              <a:buChar char="Ø"/>
            </a:pPr>
            <a:r>
              <a:rPr lang="en-US" sz="2800" dirty="0" smtClean="0"/>
              <a:t>Have I found out what has been done in similar cases in my department?  Other departments?</a:t>
            </a:r>
          </a:p>
          <a:p>
            <a:pPr marL="457200" indent="-457200">
              <a:buNone/>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Left)">
                                      <p:cBhvr>
                                        <p:cTn id="12" dur="500"/>
                                        <p:tgtEl>
                                          <p:spTgt spid="3">
                                            <p:txEl>
                                              <p:pRg st="1" end="1"/>
                                            </p:txEl>
                                          </p:spTgt>
                                        </p:tgtEl>
                                      </p:cBhvr>
                                    </p:animEffect>
                                  </p:childTnLst>
                                </p:cTn>
                              </p:par>
                            </p:childTnLst>
                          </p:cTn>
                        </p:par>
                        <p:par>
                          <p:cTn id="13" fill="hold">
                            <p:stCondLst>
                              <p:cond delay="500"/>
                            </p:stCondLst>
                            <p:childTnLst>
                              <p:par>
                                <p:cTn id="14" presetID="12" presetClass="entr" presetSubtype="8"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slide(fromLeft)">
                                      <p:cBhvr>
                                        <p:cTn id="16" dur="500"/>
                                        <p:tgtEl>
                                          <p:spTgt spid="3">
                                            <p:txEl>
                                              <p:pRg st="2" end="2"/>
                                            </p:txEl>
                                          </p:spTgt>
                                        </p:tgtEl>
                                      </p:cBhvr>
                                    </p:animEffect>
                                  </p:childTnLst>
                                </p:cTn>
                              </p:par>
                            </p:childTnLst>
                          </p:cTn>
                        </p:par>
                        <p:par>
                          <p:cTn id="17" fill="hold">
                            <p:stCondLst>
                              <p:cond delay="1000"/>
                            </p:stCondLst>
                            <p:childTnLst>
                              <p:par>
                                <p:cTn id="18" presetID="12" presetClass="entr" presetSubtype="8"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Left)">
                                      <p:cBhvr>
                                        <p:cTn id="20" dur="500"/>
                                        <p:tgtEl>
                                          <p:spTgt spid="3">
                                            <p:txEl>
                                              <p:pRg st="3" end="3"/>
                                            </p:txEl>
                                          </p:spTgt>
                                        </p:tgtEl>
                                      </p:cBhvr>
                                    </p:animEffect>
                                  </p:childTnLst>
                                </p:cTn>
                              </p:par>
                            </p:childTnLst>
                          </p:cTn>
                        </p:par>
                        <p:par>
                          <p:cTn id="21" fill="hold">
                            <p:stCondLst>
                              <p:cond delay="1500"/>
                            </p:stCondLst>
                            <p:childTnLst>
                              <p:par>
                                <p:cTn id="22" presetID="12" presetClass="entr" presetSubtype="8"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slide(fromLeft)">
                                      <p:cBhvr>
                                        <p:cTn id="24" dur="500"/>
                                        <p:tgtEl>
                                          <p:spTgt spid="3">
                                            <p:txEl>
                                              <p:pRg st="4" end="4"/>
                                            </p:txEl>
                                          </p:spTgt>
                                        </p:tgtEl>
                                      </p:cBhvr>
                                    </p:animEffect>
                                  </p:childTnLst>
                                </p:cTn>
                              </p:par>
                            </p:childTnLst>
                          </p:cTn>
                        </p:par>
                        <p:par>
                          <p:cTn id="25" fill="hold">
                            <p:stCondLst>
                              <p:cond delay="2000"/>
                            </p:stCondLst>
                            <p:childTnLst>
                              <p:par>
                                <p:cTn id="26" presetID="12" presetClass="entr" presetSubtype="8"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slide(fromLeft)">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8"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slide(fromLeft)">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noAutofit/>
          </a:bodyPr>
          <a:lstStyle/>
          <a:p>
            <a:r>
              <a:rPr lang="en-US" sz="4300" b="1" i="1" dirty="0" smtClean="0">
                <a:solidFill>
                  <a:srgbClr val="0F6FC6"/>
                </a:solidFill>
              </a:rPr>
              <a:t>Discipline/Dismissal Checklist</a:t>
            </a:r>
            <a:endParaRPr lang="en-US" sz="4300" dirty="0">
              <a:solidFill>
                <a:srgbClr val="0F6FC6"/>
              </a:solidFill>
            </a:endParaRPr>
          </a:p>
        </p:txBody>
      </p:sp>
      <p:sp>
        <p:nvSpPr>
          <p:cNvPr id="3" name="Content Placeholder 2"/>
          <p:cNvSpPr>
            <a:spLocks noGrp="1"/>
          </p:cNvSpPr>
          <p:nvPr>
            <p:ph sz="quarter" idx="1"/>
          </p:nvPr>
        </p:nvSpPr>
        <p:spPr/>
        <p:txBody>
          <a:bodyPr>
            <a:normAutofit/>
          </a:bodyPr>
          <a:lstStyle/>
          <a:p>
            <a:pPr marL="457200" indent="-457200">
              <a:spcBef>
                <a:spcPts val="1200"/>
              </a:spcBef>
              <a:buFont typeface="Wingdings" pitchFamily="2" charset="2"/>
              <a:buChar char="Ø"/>
            </a:pPr>
            <a:r>
              <a:rPr lang="en-US" sz="2800" dirty="0" smtClean="0"/>
              <a:t>Has the decision been discussed with and approved by appropriate levels of higher management?</a:t>
            </a:r>
          </a:p>
          <a:p>
            <a:pPr marL="457200" indent="-457200">
              <a:spcBef>
                <a:spcPts val="1200"/>
              </a:spcBef>
              <a:buFont typeface="Wingdings" pitchFamily="2" charset="2"/>
              <a:buChar char="Ø"/>
            </a:pPr>
            <a:r>
              <a:rPr lang="en-US" sz="2800" dirty="0" smtClean="0"/>
              <a:t>Has the employee been given warning/time to correct problem?</a:t>
            </a:r>
          </a:p>
          <a:p>
            <a:pPr marL="457200" indent="-457200">
              <a:spcBef>
                <a:spcPts val="1200"/>
              </a:spcBef>
              <a:buFont typeface="Wingdings" pitchFamily="2" charset="2"/>
              <a:buChar char="Ø"/>
            </a:pPr>
            <a:r>
              <a:rPr lang="en-US" sz="2800" dirty="0" smtClean="0"/>
              <a:t>Is this consistent with past practice?</a:t>
            </a:r>
          </a:p>
          <a:p>
            <a:pPr marL="457200" indent="-457200">
              <a:spcBef>
                <a:spcPts val="1200"/>
              </a:spcBef>
              <a:buFont typeface="Wingdings" pitchFamily="2" charset="2"/>
              <a:buChar char="Ø"/>
            </a:pPr>
            <a:r>
              <a:rPr lang="en-US" sz="2800" dirty="0" smtClean="0"/>
              <a:t>Have alternative actions been considered?</a:t>
            </a:r>
          </a:p>
          <a:p>
            <a:pPr marL="457200" indent="-457200">
              <a:spcBef>
                <a:spcPts val="1200"/>
              </a:spcBef>
              <a:buFont typeface="Wingdings" pitchFamily="2" charset="2"/>
              <a:buChar char="Ø"/>
            </a:pPr>
            <a:endParaRPr lang="en-US" sz="2800" dirty="0" smtClean="0"/>
          </a:p>
          <a:p>
            <a:pPr marL="457200" indent="-457200">
              <a:buNone/>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001000" cy="1401762"/>
          </a:xfrm>
        </p:spPr>
        <p:txBody>
          <a:bodyPr>
            <a:noAutofit/>
          </a:bodyPr>
          <a:lstStyle/>
          <a:p>
            <a:pPr eaLnBrk="1" hangingPunct="1"/>
            <a:r>
              <a:rPr lang="en-US" sz="4000" b="1" i="1" dirty="0" smtClean="0">
                <a:solidFill>
                  <a:srgbClr val="0F6FC6"/>
                </a:solidFill>
                <a:ea typeface="ＭＳ Ｐゴシック" pitchFamily="34" charset="-128"/>
              </a:rPr>
              <a:t>Elements of Effective Disciplinary Documentation</a:t>
            </a:r>
          </a:p>
        </p:txBody>
      </p:sp>
      <p:sp>
        <p:nvSpPr>
          <p:cNvPr id="23555" name="Content Placeholder 2"/>
          <p:cNvSpPr>
            <a:spLocks noGrp="1"/>
          </p:cNvSpPr>
          <p:nvPr>
            <p:ph sz="quarter" idx="1"/>
          </p:nvPr>
        </p:nvSpPr>
        <p:spPr>
          <a:xfrm>
            <a:off x="301625" y="1752600"/>
            <a:ext cx="8504238" cy="4346575"/>
          </a:xfrm>
        </p:spPr>
        <p:txBody>
          <a:bodyPr>
            <a:normAutofit/>
          </a:bodyPr>
          <a:lstStyle/>
          <a:p>
            <a:pPr marL="849313" lvl="1" indent="-457200" eaLnBrk="1" hangingPunct="1">
              <a:spcBef>
                <a:spcPts val="1200"/>
              </a:spcBef>
              <a:buFont typeface="Georgia" pitchFamily="18" charset="0"/>
              <a:buAutoNum type="arabicParenR"/>
            </a:pPr>
            <a:r>
              <a:rPr lang="en-US" sz="3200" dirty="0" smtClean="0">
                <a:ea typeface="ＭＳ Ｐゴシック" pitchFamily="34" charset="-128"/>
              </a:rPr>
              <a:t>Identifies the policy or procedure violated and reason for that policy/procedure.</a:t>
            </a:r>
          </a:p>
          <a:p>
            <a:pPr marL="849313" lvl="1" indent="-457200" eaLnBrk="1" hangingPunct="1">
              <a:spcBef>
                <a:spcPts val="1200"/>
              </a:spcBef>
              <a:buFont typeface="Georgia" pitchFamily="18" charset="0"/>
              <a:buAutoNum type="arabicParenR"/>
            </a:pPr>
            <a:r>
              <a:rPr lang="en-US" sz="3200" dirty="0" smtClean="0">
                <a:ea typeface="ＭＳ Ｐゴシック" pitchFamily="34" charset="-128"/>
              </a:rPr>
              <a:t>Shows how policy or procedure was communicated to employee.</a:t>
            </a:r>
          </a:p>
          <a:p>
            <a:pPr marL="849313" lvl="1" indent="-457200" eaLnBrk="1" hangingPunct="1">
              <a:spcBef>
                <a:spcPts val="1200"/>
              </a:spcBef>
              <a:buFont typeface="Georgia" pitchFamily="18" charset="0"/>
              <a:buAutoNum type="arabicParenR"/>
            </a:pPr>
            <a:r>
              <a:rPr lang="en-US" sz="3200" dirty="0" smtClean="0">
                <a:ea typeface="ＭＳ Ｐゴシック" pitchFamily="34" charset="-128"/>
              </a:rPr>
              <a:t>Describes previous counseling and any steps taken in the disciplinary process.</a:t>
            </a:r>
          </a:p>
          <a:p>
            <a:pPr marL="849313" lvl="1" indent="-457200" eaLnBrk="1" hangingPunct="1">
              <a:buFont typeface="Georgia" pitchFamily="18" charset="0"/>
              <a:buAutoNum type="arabicParenR"/>
            </a:pPr>
            <a:endParaRPr lang="en-US" dirty="0" smtClean="0">
              <a:ea typeface="ＭＳ Ｐゴシック" pitchFamily="34" charset="-128"/>
            </a:endParaRPr>
          </a:p>
          <a:p>
            <a:pPr eaLnBrk="1" hangingPunct="1"/>
            <a:endParaRPr lang="en-US"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lide(fromLeft)">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slide(fromLeft)">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slide(fromLeft)">
                                      <p:cBhvr>
                                        <p:cTn id="17"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001000" cy="1401762"/>
          </a:xfrm>
        </p:spPr>
        <p:txBody>
          <a:bodyPr>
            <a:noAutofit/>
          </a:bodyPr>
          <a:lstStyle/>
          <a:p>
            <a:pPr eaLnBrk="1" hangingPunct="1"/>
            <a:r>
              <a:rPr lang="en-US" sz="4000" b="1" i="1" dirty="0" smtClean="0">
                <a:solidFill>
                  <a:srgbClr val="0F6FC6"/>
                </a:solidFill>
                <a:ea typeface="ＭＳ Ｐゴシック" pitchFamily="34" charset="-128"/>
              </a:rPr>
              <a:t>Elements of Effective Disciplinary Documentation</a:t>
            </a:r>
          </a:p>
        </p:txBody>
      </p:sp>
      <p:sp>
        <p:nvSpPr>
          <p:cNvPr id="23555" name="Content Placeholder 2"/>
          <p:cNvSpPr>
            <a:spLocks noGrp="1"/>
          </p:cNvSpPr>
          <p:nvPr>
            <p:ph sz="quarter" idx="1"/>
          </p:nvPr>
        </p:nvSpPr>
        <p:spPr>
          <a:xfrm>
            <a:off x="301625" y="1752600"/>
            <a:ext cx="8308975" cy="4495800"/>
          </a:xfrm>
        </p:spPr>
        <p:txBody>
          <a:bodyPr>
            <a:normAutofit fontScale="85000" lnSpcReduction="20000"/>
          </a:bodyPr>
          <a:lstStyle/>
          <a:p>
            <a:pPr marL="906463" lvl="1" indent="-514350">
              <a:lnSpc>
                <a:spcPct val="110000"/>
              </a:lnSpc>
              <a:spcBef>
                <a:spcPts val="1200"/>
              </a:spcBef>
              <a:buFont typeface="+mj-lt"/>
              <a:buAutoNum type="arabicParenR" startAt="4"/>
            </a:pPr>
            <a:r>
              <a:rPr lang="en-US" sz="3500" dirty="0">
                <a:ea typeface="ＭＳ Ｐゴシック" pitchFamily="34" charset="-128"/>
              </a:rPr>
              <a:t>States effect that employee</a:t>
            </a:r>
            <a:r>
              <a:rPr lang="ja-JP" altLang="en-US" sz="3500" dirty="0">
                <a:ea typeface="ＭＳ Ｐゴシック" pitchFamily="34" charset="-128"/>
              </a:rPr>
              <a:t>’</a:t>
            </a:r>
            <a:r>
              <a:rPr lang="en-US" altLang="ja-JP" sz="3500" dirty="0">
                <a:ea typeface="ＭＳ Ｐゴシック" pitchFamily="34" charset="-128"/>
              </a:rPr>
              <a:t>s failure to follow policy had on employer.</a:t>
            </a:r>
          </a:p>
          <a:p>
            <a:pPr marL="849313" lvl="1" indent="-457200">
              <a:lnSpc>
                <a:spcPct val="110000"/>
              </a:lnSpc>
              <a:spcBef>
                <a:spcPts val="1200"/>
              </a:spcBef>
              <a:buFont typeface="Georgia" pitchFamily="18" charset="0"/>
              <a:buAutoNum type="arabicParenR" startAt="4"/>
            </a:pPr>
            <a:r>
              <a:rPr lang="en-US" sz="3500" dirty="0">
                <a:ea typeface="ＭＳ Ｐゴシック" pitchFamily="34" charset="-128"/>
              </a:rPr>
              <a:t>Clearly states future expectations of </a:t>
            </a:r>
            <a:r>
              <a:rPr lang="en-US" sz="3500" dirty="0" smtClean="0">
                <a:ea typeface="ＭＳ Ｐゴシック" pitchFamily="34" charset="-128"/>
              </a:rPr>
              <a:t>employee.</a:t>
            </a:r>
          </a:p>
          <a:p>
            <a:pPr marL="849313" lvl="1" indent="-457200">
              <a:lnSpc>
                <a:spcPct val="110000"/>
              </a:lnSpc>
              <a:spcBef>
                <a:spcPts val="1200"/>
              </a:spcBef>
              <a:buFont typeface="Georgia" pitchFamily="18" charset="0"/>
              <a:buAutoNum type="arabicParenR" startAt="4"/>
            </a:pPr>
            <a:r>
              <a:rPr lang="en-US" sz="3500" dirty="0" smtClean="0">
                <a:ea typeface="ＭＳ Ｐゴシック" pitchFamily="34" charset="-128"/>
              </a:rPr>
              <a:t>Invites </a:t>
            </a:r>
            <a:r>
              <a:rPr lang="en-US" sz="3500" dirty="0">
                <a:ea typeface="ＭＳ Ｐゴシック" pitchFamily="34" charset="-128"/>
              </a:rPr>
              <a:t>employee to come forward with questions/concerns to avoid possible </a:t>
            </a:r>
            <a:r>
              <a:rPr lang="en-US" sz="3500" dirty="0" smtClean="0">
                <a:ea typeface="ＭＳ Ｐゴシック" pitchFamily="34" charset="-128"/>
              </a:rPr>
              <a:t>misunderstandings.</a:t>
            </a:r>
            <a:endParaRPr lang="en-US" sz="3500" dirty="0">
              <a:ea typeface="ＭＳ Ｐゴシック" pitchFamily="34" charset="-128"/>
            </a:endParaRPr>
          </a:p>
          <a:p>
            <a:pPr marL="849313" lvl="1" indent="-457200">
              <a:lnSpc>
                <a:spcPct val="110000"/>
              </a:lnSpc>
              <a:spcBef>
                <a:spcPts val="1200"/>
              </a:spcBef>
              <a:buFont typeface="Georgia" pitchFamily="18" charset="0"/>
              <a:buAutoNum type="arabicParenR" startAt="7"/>
            </a:pPr>
            <a:r>
              <a:rPr lang="en-US" sz="3500" dirty="0" smtClean="0">
                <a:ea typeface="ＭＳ Ｐゴシック" pitchFamily="34" charset="-128"/>
              </a:rPr>
              <a:t>States </a:t>
            </a:r>
            <a:r>
              <a:rPr lang="en-US" sz="3500" dirty="0">
                <a:ea typeface="ＭＳ Ｐゴシック" pitchFamily="34" charset="-128"/>
              </a:rPr>
              <a:t>consequences of additional/future </a:t>
            </a:r>
            <a:r>
              <a:rPr lang="en-US" sz="3500" dirty="0" smtClean="0">
                <a:ea typeface="ＭＳ Ｐゴシック" pitchFamily="34" charset="-128"/>
              </a:rPr>
              <a:t>violations.</a:t>
            </a:r>
            <a:endParaRPr lang="en-US" sz="3500" dirty="0">
              <a:ea typeface="ＭＳ Ｐゴシック" pitchFamily="34" charset="-128"/>
            </a:endParaRPr>
          </a:p>
          <a:p>
            <a:pPr marL="849313" lvl="1" indent="-457200">
              <a:buFont typeface="Georgia" pitchFamily="18" charset="0"/>
              <a:buAutoNum type="arabicParenR" startAt="5"/>
            </a:pPr>
            <a:endParaRPr lang="en-US" sz="3200" dirty="0">
              <a:ea typeface="ＭＳ Ｐゴシック" pitchFamily="34" charset="-128"/>
            </a:endParaRPr>
          </a:p>
          <a:p>
            <a:pPr marL="849313" lvl="1" indent="-457200" eaLnBrk="1" hangingPunct="1">
              <a:buFont typeface="Georgia" pitchFamily="18" charset="0"/>
              <a:buAutoNum type="arabicParenR"/>
            </a:pPr>
            <a:endParaRPr lang="en-US" dirty="0" smtClean="0">
              <a:ea typeface="ＭＳ Ｐゴシック" pitchFamily="34" charset="-128"/>
            </a:endParaRPr>
          </a:p>
          <a:p>
            <a:pPr eaLnBrk="1" hangingPunct="1"/>
            <a:endParaRPr lang="en-US" dirty="0" smtClean="0">
              <a:ea typeface="ＭＳ Ｐゴシック" pitchFamily="34" charset="-128"/>
            </a:endParaRPr>
          </a:p>
        </p:txBody>
      </p:sp>
    </p:spTree>
    <p:extLst>
      <p:ext uri="{BB962C8B-B14F-4D97-AF65-F5344CB8AC3E}">
        <p14:creationId xmlns:p14="http://schemas.microsoft.com/office/powerpoint/2010/main" xmlns="" val="51702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lide(fromLeft)">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slide(fromLeft)">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slide(fromLeft)">
                                      <p:cBhvr>
                                        <p:cTn id="17" dur="500"/>
                                        <p:tgtEl>
                                          <p:spTgt spid="23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slide(fromLeft)">
                                      <p:cBhvr>
                                        <p:cTn id="22"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001000" cy="1401762"/>
          </a:xfrm>
        </p:spPr>
        <p:txBody>
          <a:bodyPr>
            <a:noAutofit/>
          </a:bodyPr>
          <a:lstStyle/>
          <a:p>
            <a:pPr eaLnBrk="1" hangingPunct="1"/>
            <a:r>
              <a:rPr lang="en-US" sz="4000" b="1" i="1" dirty="0" smtClean="0">
                <a:solidFill>
                  <a:srgbClr val="0F6FC6"/>
                </a:solidFill>
                <a:ea typeface="ＭＳ Ｐゴシック" pitchFamily="34" charset="-128"/>
              </a:rPr>
              <a:t>Elements of Effective Disciplinary Documentation</a:t>
            </a:r>
          </a:p>
        </p:txBody>
      </p:sp>
      <p:sp>
        <p:nvSpPr>
          <p:cNvPr id="23555" name="Content Placeholder 2"/>
          <p:cNvSpPr>
            <a:spLocks noGrp="1"/>
          </p:cNvSpPr>
          <p:nvPr>
            <p:ph sz="quarter" idx="1"/>
          </p:nvPr>
        </p:nvSpPr>
        <p:spPr>
          <a:xfrm>
            <a:off x="301625" y="1752600"/>
            <a:ext cx="8308975" cy="4495800"/>
          </a:xfrm>
        </p:spPr>
        <p:txBody>
          <a:bodyPr>
            <a:normAutofit/>
          </a:bodyPr>
          <a:lstStyle/>
          <a:p>
            <a:pPr marL="906463" lvl="1" indent="-514350">
              <a:buFont typeface="+mj-lt"/>
              <a:buAutoNum type="arabicParenR" startAt="8"/>
            </a:pPr>
            <a:r>
              <a:rPr lang="en-US" sz="3200" dirty="0" smtClean="0">
                <a:ea typeface="ＭＳ Ｐゴシック" pitchFamily="34" charset="-128"/>
              </a:rPr>
              <a:t>Is </a:t>
            </a:r>
            <a:r>
              <a:rPr lang="en-US" sz="3200" dirty="0" smtClean="0">
                <a:ea typeface="ＭＳ Ｐゴシック" pitchFamily="34" charset="-128"/>
              </a:rPr>
              <a:t>legible. Identifies </a:t>
            </a:r>
            <a:r>
              <a:rPr lang="en-US" sz="3200" dirty="0">
                <a:ea typeface="ＭＳ Ｐゴシック" pitchFamily="34" charset="-128"/>
              </a:rPr>
              <a:t>author, and </a:t>
            </a:r>
            <a:r>
              <a:rPr lang="en-US" sz="3200" dirty="0" smtClean="0">
                <a:ea typeface="ＭＳ Ｐゴシック" pitchFamily="34" charset="-128"/>
              </a:rPr>
              <a:t>records </a:t>
            </a:r>
            <a:r>
              <a:rPr lang="en-US" sz="3200" dirty="0">
                <a:ea typeface="ＭＳ Ｐゴシック" pitchFamily="34" charset="-128"/>
              </a:rPr>
              <a:t>date of </a:t>
            </a:r>
            <a:r>
              <a:rPr lang="en-US" sz="3200" dirty="0" smtClean="0">
                <a:ea typeface="ＭＳ Ｐゴシック" pitchFamily="34" charset="-128"/>
              </a:rPr>
              <a:t>document and dates of key events.</a:t>
            </a:r>
          </a:p>
          <a:p>
            <a:pPr marL="906463" lvl="1" indent="-514350">
              <a:buFont typeface="+mj-lt"/>
              <a:buAutoNum type="arabicParenR" startAt="8"/>
            </a:pPr>
            <a:r>
              <a:rPr lang="en-US" sz="3200" dirty="0">
                <a:ea typeface="ＭＳ Ｐゴシック" pitchFamily="34" charset="-128"/>
              </a:rPr>
              <a:t>I</a:t>
            </a:r>
            <a:r>
              <a:rPr lang="en-US" sz="3200" dirty="0" smtClean="0">
                <a:ea typeface="ＭＳ Ｐゴシック" pitchFamily="34" charset="-128"/>
              </a:rPr>
              <a:t>s </a:t>
            </a:r>
            <a:r>
              <a:rPr lang="en-US" sz="3200" dirty="0">
                <a:ea typeface="ＭＳ Ｐゴシック" pitchFamily="34" charset="-128"/>
              </a:rPr>
              <a:t>signed and dated by both employee and </a:t>
            </a:r>
            <a:r>
              <a:rPr lang="en-US" sz="3200" dirty="0" smtClean="0">
                <a:ea typeface="ＭＳ Ｐゴシック" pitchFamily="34" charset="-128"/>
              </a:rPr>
              <a:t>employer</a:t>
            </a:r>
            <a:r>
              <a:rPr lang="en-US" sz="3200" dirty="0" smtClean="0">
                <a:ea typeface="ＭＳ Ｐゴシック" pitchFamily="34" charset="-128"/>
              </a:rPr>
              <a:t>.</a:t>
            </a:r>
          </a:p>
          <a:p>
            <a:pPr marL="906463" lvl="1" indent="-514350">
              <a:buFont typeface="+mj-lt"/>
              <a:buAutoNum type="arabicParenR" startAt="8"/>
            </a:pPr>
            <a:r>
              <a:rPr lang="en-US" sz="3200" dirty="0" smtClean="0">
                <a:ea typeface="ＭＳ Ｐゴシック" pitchFamily="34" charset="-128"/>
              </a:rPr>
              <a:t>Is kept in the employee personnel file.</a:t>
            </a:r>
            <a:endParaRPr lang="en-US" sz="3200" dirty="0">
              <a:ea typeface="ＭＳ Ｐゴシック" pitchFamily="34" charset="-128"/>
            </a:endParaRPr>
          </a:p>
          <a:p>
            <a:pPr marL="392113" lvl="1" indent="0">
              <a:buNone/>
            </a:pPr>
            <a:endParaRPr lang="en-US" sz="3200" dirty="0">
              <a:ea typeface="ＭＳ Ｐゴシック" pitchFamily="34" charset="-128"/>
            </a:endParaRPr>
          </a:p>
          <a:p>
            <a:pPr marL="849313" lvl="1" indent="-457200" eaLnBrk="1" hangingPunct="1">
              <a:buFont typeface="Georgia" pitchFamily="18" charset="0"/>
              <a:buAutoNum type="arabicParenR"/>
            </a:pPr>
            <a:endParaRPr lang="en-US" dirty="0" smtClean="0">
              <a:ea typeface="ＭＳ Ｐゴシック" pitchFamily="34" charset="-128"/>
            </a:endParaRPr>
          </a:p>
          <a:p>
            <a:pPr eaLnBrk="1" hangingPunct="1"/>
            <a:endParaRPr lang="en-US" dirty="0" smtClean="0">
              <a:ea typeface="ＭＳ Ｐゴシック" pitchFamily="34" charset="-128"/>
            </a:endParaRPr>
          </a:p>
        </p:txBody>
      </p:sp>
    </p:spTree>
    <p:extLst>
      <p:ext uri="{BB962C8B-B14F-4D97-AF65-F5344CB8AC3E}">
        <p14:creationId xmlns:p14="http://schemas.microsoft.com/office/powerpoint/2010/main" xmlns="" val="66956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lide(fromLeft)">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slide(fromLeft)">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slide(fromLeft)">
                                      <p:cBhvr>
                                        <p:cTn id="17"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ctrTitle"/>
          </p:nvPr>
        </p:nvSpPr>
        <p:spPr>
          <a:xfrm>
            <a:off x="609600" y="457200"/>
            <a:ext cx="7772400" cy="1371600"/>
          </a:xfrm>
        </p:spPr>
        <p:txBody>
          <a:bodyPr/>
          <a:lstStyle/>
          <a:p>
            <a:pPr eaLnBrk="1" hangingPunct="1"/>
            <a:r>
              <a:rPr lang="en-US" sz="7200" smtClean="0">
                <a:ea typeface="ＭＳ Ｐゴシック" pitchFamily="34" charset="-128"/>
              </a:rPr>
              <a:t>Thank You</a:t>
            </a:r>
          </a:p>
        </p:txBody>
      </p:sp>
      <p:sp>
        <p:nvSpPr>
          <p:cNvPr id="28675" name="Rectangle 3"/>
          <p:cNvSpPr>
            <a:spLocks noGrp="1" noChangeArrowheads="1"/>
          </p:cNvSpPr>
          <p:nvPr>
            <p:ph type="subTitle" idx="1"/>
          </p:nvPr>
        </p:nvSpPr>
        <p:spPr>
          <a:xfrm>
            <a:off x="1676400" y="2743200"/>
            <a:ext cx="6477000" cy="2743200"/>
          </a:xfrm>
        </p:spPr>
        <p:txBody>
          <a:bodyPr>
            <a:normAutofit/>
          </a:bodyPr>
          <a:lstStyle/>
          <a:p>
            <a:pPr algn="r" eaLnBrk="1" fontAlgn="auto" hangingPunct="1">
              <a:lnSpc>
                <a:spcPct val="80000"/>
              </a:lnSpc>
              <a:spcAft>
                <a:spcPts val="0"/>
              </a:spcAft>
              <a:buFont typeface="Wingdings 2"/>
              <a:buNone/>
              <a:defRPr/>
            </a:pPr>
            <a:r>
              <a:rPr lang="en-US" sz="2000" dirty="0" smtClean="0">
                <a:ea typeface="+mn-ea"/>
              </a:rPr>
              <a:t>Any questions, contact me at:</a:t>
            </a:r>
          </a:p>
          <a:p>
            <a:pPr algn="r" eaLnBrk="1" fontAlgn="auto" hangingPunct="1">
              <a:lnSpc>
                <a:spcPct val="80000"/>
              </a:lnSpc>
              <a:spcAft>
                <a:spcPts val="0"/>
              </a:spcAft>
              <a:buFont typeface="Wingdings 2"/>
              <a:buNone/>
              <a:defRPr/>
            </a:pPr>
            <a:endParaRPr lang="en-US" sz="2000" dirty="0" smtClean="0">
              <a:ea typeface="+mn-ea"/>
            </a:endParaRPr>
          </a:p>
          <a:p>
            <a:pPr algn="r" eaLnBrk="1" fontAlgn="auto" hangingPunct="1">
              <a:lnSpc>
                <a:spcPct val="80000"/>
              </a:lnSpc>
              <a:spcAft>
                <a:spcPts val="0"/>
              </a:spcAft>
              <a:buFont typeface="Wingdings 2"/>
              <a:buNone/>
              <a:defRPr/>
            </a:pPr>
            <a:r>
              <a:rPr lang="en-US" sz="2000" dirty="0" smtClean="0">
                <a:ea typeface="+mn-ea"/>
              </a:rPr>
              <a:t>906 North Monroe Street</a:t>
            </a:r>
          </a:p>
          <a:p>
            <a:pPr algn="r" eaLnBrk="1" fontAlgn="auto" hangingPunct="1">
              <a:lnSpc>
                <a:spcPct val="80000"/>
              </a:lnSpc>
              <a:spcAft>
                <a:spcPts val="0"/>
              </a:spcAft>
              <a:buFont typeface="Wingdings 2"/>
              <a:buNone/>
              <a:defRPr/>
            </a:pPr>
            <a:r>
              <a:rPr lang="en-US" sz="2000" dirty="0" smtClean="0">
                <a:ea typeface="+mn-ea"/>
              </a:rPr>
              <a:t>Tallahassee, FL 32303</a:t>
            </a:r>
          </a:p>
          <a:p>
            <a:pPr algn="r" eaLnBrk="1" fontAlgn="auto" hangingPunct="1">
              <a:lnSpc>
                <a:spcPct val="80000"/>
              </a:lnSpc>
              <a:spcAft>
                <a:spcPts val="0"/>
              </a:spcAft>
              <a:buFont typeface="Wingdings 2"/>
              <a:buNone/>
              <a:defRPr/>
            </a:pPr>
            <a:r>
              <a:rPr lang="en-US" sz="2000" dirty="0" smtClean="0">
                <a:ea typeface="+mn-ea"/>
              </a:rPr>
              <a:t>(850) 561-3503</a:t>
            </a:r>
          </a:p>
          <a:p>
            <a:pPr algn="r" eaLnBrk="1" fontAlgn="auto" hangingPunct="1">
              <a:lnSpc>
                <a:spcPct val="80000"/>
              </a:lnSpc>
              <a:spcAft>
                <a:spcPts val="0"/>
              </a:spcAft>
              <a:buFont typeface="Wingdings 2"/>
              <a:buNone/>
              <a:defRPr/>
            </a:pPr>
            <a:r>
              <a:rPr lang="en-US" sz="2000" dirty="0" smtClean="0">
                <a:ea typeface="+mn-ea"/>
              </a:rPr>
              <a:t>dsokolow@anblaw.com</a:t>
            </a:r>
          </a:p>
          <a:p>
            <a:pPr algn="r" eaLnBrk="1" fontAlgn="auto" hangingPunct="1">
              <a:lnSpc>
                <a:spcPct val="80000"/>
              </a:lnSpc>
              <a:spcAft>
                <a:spcPts val="0"/>
              </a:spcAft>
              <a:buFont typeface="Wingdings 2"/>
              <a:buNone/>
              <a:defRPr/>
            </a:pPr>
            <a:endParaRPr lang="en-US" sz="2000" dirty="0" smtClean="0">
              <a:ea typeface="+mn-ea"/>
            </a:endParaRPr>
          </a:p>
          <a:p>
            <a:pPr algn="r" eaLnBrk="1" fontAlgn="auto" hangingPunct="1">
              <a:lnSpc>
                <a:spcPct val="80000"/>
              </a:lnSpc>
              <a:spcAft>
                <a:spcPts val="0"/>
              </a:spcAft>
              <a:buFont typeface="Wingdings 2"/>
              <a:buNone/>
              <a:defRPr/>
            </a:pPr>
            <a:r>
              <a:rPr lang="en-US" sz="1200" dirty="0" smtClean="0">
                <a:ea typeface="+mn-ea"/>
              </a:rPr>
              <a:t>This presentation is not intended as a substitute for independent legal advice.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Autofit/>
          </a:bodyPr>
          <a:lstStyle/>
          <a:p>
            <a:pPr eaLnBrk="1" fontAlgn="auto" hangingPunct="1">
              <a:spcAft>
                <a:spcPts val="0"/>
              </a:spcAft>
              <a:defRPr/>
            </a:pPr>
            <a:r>
              <a:rPr lang="en-US" sz="4000" b="1" dirty="0" smtClean="0">
                <a:ea typeface="+mj-ea"/>
              </a:rPr>
              <a:t>Documentation as a </a:t>
            </a:r>
            <a:br>
              <a:rPr lang="en-US" sz="4000" b="1" dirty="0" smtClean="0">
                <a:ea typeface="+mj-ea"/>
              </a:rPr>
            </a:br>
            <a:r>
              <a:rPr lang="en-US" sz="4000" b="1" u="sng" cap="all" dirty="0" smtClean="0">
                <a:ea typeface="+mj-ea"/>
              </a:rPr>
              <a:t>Defense</a:t>
            </a:r>
            <a:r>
              <a:rPr lang="en-US" sz="4000" b="1" dirty="0" smtClean="0">
                <a:ea typeface="+mj-ea"/>
              </a:rPr>
              <a:t> to Lawsuits</a:t>
            </a:r>
          </a:p>
        </p:txBody>
      </p:sp>
      <p:sp>
        <p:nvSpPr>
          <p:cNvPr id="11267" name="Rectangle 3"/>
          <p:cNvSpPr>
            <a:spLocks noGrp="1" noChangeArrowheads="1"/>
          </p:cNvSpPr>
          <p:nvPr>
            <p:ph sz="quarter" idx="1"/>
          </p:nvPr>
        </p:nvSpPr>
        <p:spPr>
          <a:xfrm>
            <a:off x="457200" y="1828800"/>
            <a:ext cx="8382000" cy="4038600"/>
          </a:xfrm>
        </p:spPr>
        <p:txBody>
          <a:bodyPr>
            <a:normAutofit/>
          </a:bodyPr>
          <a:lstStyle/>
          <a:p>
            <a:pPr marL="274320" indent="-274320" eaLnBrk="1" fontAlgn="auto" hangingPunct="1">
              <a:spcBef>
                <a:spcPts val="1200"/>
              </a:spcBef>
              <a:spcAft>
                <a:spcPts val="0"/>
              </a:spcAft>
              <a:buFont typeface="Wingdings 2"/>
              <a:buChar char=""/>
              <a:defRPr/>
            </a:pPr>
            <a:r>
              <a:rPr lang="en-US" sz="2800" dirty="0" smtClean="0">
                <a:ea typeface="+mn-ea"/>
              </a:rPr>
              <a:t>Timely documentation is helpful in establishing good cause for the employment decision</a:t>
            </a:r>
          </a:p>
          <a:p>
            <a:pPr marL="548640" lvl="1" indent="-274320" eaLnBrk="1" fontAlgn="auto" hangingPunct="1">
              <a:spcBef>
                <a:spcPts val="1200"/>
              </a:spcBef>
              <a:spcAft>
                <a:spcPts val="0"/>
              </a:spcAft>
              <a:buFont typeface="Wingdings"/>
              <a:buChar char=""/>
              <a:defRPr/>
            </a:pPr>
            <a:r>
              <a:rPr lang="en-US" sz="2400" dirty="0" smtClean="0">
                <a:ea typeface="+mn-ea"/>
              </a:rPr>
              <a:t>Thus avoiding a claim of pretext</a:t>
            </a:r>
          </a:p>
          <a:p>
            <a:pPr marL="274320" indent="-274320" eaLnBrk="1" fontAlgn="auto" hangingPunct="1">
              <a:spcBef>
                <a:spcPts val="1200"/>
              </a:spcBef>
              <a:spcAft>
                <a:spcPts val="0"/>
              </a:spcAft>
              <a:buFont typeface="Wingdings 2"/>
              <a:buChar char=""/>
              <a:defRPr/>
            </a:pPr>
            <a:endParaRPr lang="en-US" sz="2800" dirty="0" smtClean="0">
              <a:ea typeface="+mn-ea"/>
            </a:endParaRPr>
          </a:p>
          <a:p>
            <a:pPr marL="274320" indent="-274320" eaLnBrk="1" fontAlgn="auto" hangingPunct="1">
              <a:spcBef>
                <a:spcPts val="1200"/>
              </a:spcBef>
              <a:spcAft>
                <a:spcPts val="0"/>
              </a:spcAft>
              <a:buFont typeface="Wingdings 2"/>
              <a:buChar char=""/>
              <a:defRPr/>
            </a:pPr>
            <a:r>
              <a:rPr lang="en-US" sz="2800" dirty="0" smtClean="0">
                <a:ea typeface="+mn-ea"/>
              </a:rPr>
              <a:t>May help avoid unemployment compensation claims if associated with employee misconduct</a:t>
            </a:r>
          </a:p>
          <a:p>
            <a:pPr marL="0" indent="0" eaLnBrk="1" fontAlgn="auto" hangingPunct="1">
              <a:spcAft>
                <a:spcPts val="0"/>
              </a:spcAft>
              <a:buNone/>
              <a:defRPr/>
            </a:pPr>
            <a:endParaRPr lang="en-US" dirty="0" smtClean="0">
              <a:ea typeface="+mn-ea"/>
            </a:endParaRPr>
          </a:p>
          <a:p>
            <a:pPr marL="274320" indent="-274320" eaLnBrk="1" fontAlgn="auto" hangingPunct="1">
              <a:spcAft>
                <a:spcPts val="0"/>
              </a:spcAft>
              <a:buNone/>
              <a:defRPr/>
            </a:pPr>
            <a:endParaRPr lang="en-US" dirty="0" smtClean="0">
              <a:ea typeface="+mn-ea"/>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solidFill>
                  <a:schemeClr val="accent1"/>
                </a:solidFill>
              </a:rPr>
              <a:t>What Should Be Documented?</a:t>
            </a:r>
            <a:endParaRPr lang="en-US" sz="4800" dirty="0">
              <a:solidFill>
                <a:schemeClr val="accen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800" b="1" i="1" dirty="0" smtClean="0">
                <a:solidFill>
                  <a:schemeClr val="accent1"/>
                </a:solidFill>
              </a:rPr>
              <a:t>Initial Employment Records</a:t>
            </a:r>
            <a:endParaRPr lang="en-US" sz="4800" b="1" i="1" dirty="0">
              <a:solidFill>
                <a:schemeClr val="accent1"/>
              </a:solidFill>
            </a:endParaRPr>
          </a:p>
        </p:txBody>
      </p:sp>
      <p:sp>
        <p:nvSpPr>
          <p:cNvPr id="7" name="Content Placeholder 6"/>
          <p:cNvSpPr>
            <a:spLocks noGrp="1"/>
          </p:cNvSpPr>
          <p:nvPr>
            <p:ph sz="quarter" idx="1"/>
          </p:nvPr>
        </p:nvSpPr>
        <p:spPr/>
        <p:txBody>
          <a:bodyPr>
            <a:noAutofit/>
          </a:bodyPr>
          <a:lstStyle/>
          <a:p>
            <a:pPr marL="458788" indent="-444500">
              <a:spcBef>
                <a:spcPts val="1800"/>
              </a:spcBef>
            </a:pPr>
            <a:r>
              <a:rPr lang="en-US" sz="3200" dirty="0" smtClean="0"/>
              <a:t>Application</a:t>
            </a:r>
          </a:p>
          <a:p>
            <a:pPr marL="745808" lvl="2" indent="-457200">
              <a:spcBef>
                <a:spcPts val="1800"/>
              </a:spcBef>
              <a:buSzPct val="100000"/>
              <a:buFont typeface="Arial"/>
              <a:buChar char="•"/>
            </a:pPr>
            <a:r>
              <a:rPr lang="en-US" sz="2800" dirty="0" smtClean="0"/>
              <a:t>Check for improper questions</a:t>
            </a:r>
          </a:p>
          <a:p>
            <a:pPr marL="745808" lvl="2" indent="-457200">
              <a:spcBef>
                <a:spcPts val="1800"/>
              </a:spcBef>
              <a:buSzPct val="100000"/>
              <a:buFont typeface="Arial"/>
              <a:buChar char="•"/>
            </a:pPr>
            <a:r>
              <a:rPr lang="en-US" sz="2800" dirty="0" smtClean="0"/>
              <a:t>Acknowledgment of accuracy</a:t>
            </a:r>
          </a:p>
          <a:p>
            <a:pPr marL="458788" indent="-444500">
              <a:spcBef>
                <a:spcPts val="1800"/>
              </a:spcBef>
            </a:pPr>
            <a:r>
              <a:rPr lang="en-US" sz="3200" dirty="0" smtClean="0"/>
              <a:t>Authorizations from employee (background and drug testing)</a:t>
            </a:r>
          </a:p>
          <a:p>
            <a:pPr marL="458788" indent="-444500">
              <a:spcBef>
                <a:spcPts val="1800"/>
              </a:spcBef>
            </a:pPr>
            <a:r>
              <a:rPr lang="en-US" sz="3200" dirty="0" smtClean="0"/>
              <a:t>Interview Notes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800" b="1" i="1" dirty="0" smtClean="0">
                <a:solidFill>
                  <a:schemeClr val="accent1"/>
                </a:solidFill>
              </a:rPr>
              <a:t>Initial Employment Records</a:t>
            </a:r>
            <a:endParaRPr lang="en-US" sz="4800" b="1" i="1" dirty="0">
              <a:solidFill>
                <a:schemeClr val="accent1"/>
              </a:solidFill>
            </a:endParaRPr>
          </a:p>
        </p:txBody>
      </p:sp>
      <p:sp>
        <p:nvSpPr>
          <p:cNvPr id="7" name="Content Placeholder 6"/>
          <p:cNvSpPr>
            <a:spLocks noGrp="1"/>
          </p:cNvSpPr>
          <p:nvPr>
            <p:ph sz="quarter" idx="1"/>
          </p:nvPr>
        </p:nvSpPr>
        <p:spPr/>
        <p:txBody>
          <a:bodyPr>
            <a:noAutofit/>
          </a:bodyPr>
          <a:lstStyle/>
          <a:p>
            <a:pPr marL="458788" indent="-444500">
              <a:spcBef>
                <a:spcPts val="1800"/>
              </a:spcBef>
            </a:pPr>
            <a:r>
              <a:rPr lang="en-US" sz="3200" dirty="0" smtClean="0"/>
              <a:t>Offer letters – NOT a contract of employment</a:t>
            </a:r>
          </a:p>
          <a:p>
            <a:pPr marL="458788" indent="-444500">
              <a:spcBef>
                <a:spcPts val="1800"/>
              </a:spcBef>
            </a:pPr>
            <a:r>
              <a:rPr lang="en-US" sz="3200" dirty="0" smtClean="0"/>
              <a:t>Employee contracts/agreements</a:t>
            </a:r>
          </a:p>
          <a:p>
            <a:pPr marL="745808" lvl="2" indent="-457200">
              <a:spcBef>
                <a:spcPts val="1800"/>
              </a:spcBef>
              <a:buSzPct val="100000"/>
              <a:buFont typeface="Arial"/>
              <a:buChar char="•"/>
            </a:pPr>
            <a:r>
              <a:rPr lang="en-US" sz="2800" dirty="0" smtClean="0"/>
              <a:t>Careful review of accuracy of information</a:t>
            </a:r>
          </a:p>
          <a:p>
            <a:pPr marL="458788" indent="-444500">
              <a:spcBef>
                <a:spcPts val="1800"/>
              </a:spcBef>
            </a:pPr>
            <a:r>
              <a:rPr lang="en-US" sz="3200" dirty="0" smtClean="0"/>
              <a:t>Employee’s </a:t>
            </a:r>
            <a:r>
              <a:rPr lang="en-US" sz="3200" dirty="0" smtClean="0"/>
              <a:t>W-9 </a:t>
            </a:r>
            <a:r>
              <a:rPr lang="en-US" sz="3200" dirty="0" smtClean="0"/>
              <a:t>and I-9 forms</a:t>
            </a:r>
          </a:p>
          <a:p>
            <a:pPr marL="458788" indent="-444500">
              <a:spcBef>
                <a:spcPts val="1800"/>
              </a:spcBef>
            </a:pPr>
            <a:r>
              <a:rPr lang="en-US" sz="3200" dirty="0" smtClean="0"/>
              <a:t>Benefit election/waiver forms</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b="1" i="1" dirty="0" smtClean="0">
                <a:solidFill>
                  <a:srgbClr val="0F6FC6"/>
                </a:solidFill>
              </a:rPr>
              <a:t>Signed Acknowledgment(s)</a:t>
            </a:r>
            <a:endParaRPr lang="en-US" dirty="0"/>
          </a:p>
        </p:txBody>
      </p:sp>
      <p:sp>
        <p:nvSpPr>
          <p:cNvPr id="3" name="Content Placeholder 2"/>
          <p:cNvSpPr>
            <a:spLocks noGrp="1"/>
          </p:cNvSpPr>
          <p:nvPr>
            <p:ph sz="quarter" idx="1"/>
          </p:nvPr>
        </p:nvSpPr>
        <p:spPr>
          <a:xfrm>
            <a:off x="457200" y="1600200"/>
            <a:ext cx="8001000" cy="4873752"/>
          </a:xfrm>
        </p:spPr>
        <p:txBody>
          <a:bodyPr>
            <a:normAutofit/>
          </a:bodyPr>
          <a:lstStyle/>
          <a:p>
            <a:pPr marL="458788" indent="-444500"/>
            <a:r>
              <a:rPr lang="en-US" sz="3200" dirty="0" smtClean="0"/>
              <a:t>Employer’s important policies and/or handbook</a:t>
            </a:r>
          </a:p>
          <a:p>
            <a:pPr marL="733108" lvl="2" indent="-444500">
              <a:spcBef>
                <a:spcPts val="600"/>
              </a:spcBef>
              <a:buSzPct val="100000"/>
              <a:buFont typeface="Arial"/>
              <a:buChar char="•"/>
            </a:pPr>
            <a:r>
              <a:rPr lang="en-US" sz="2800" dirty="0" smtClean="0"/>
              <a:t>EEO and Anti-Harassment Policy</a:t>
            </a:r>
          </a:p>
          <a:p>
            <a:pPr marL="733108" lvl="2" indent="-444500">
              <a:spcBef>
                <a:spcPts val="600"/>
              </a:spcBef>
              <a:buSzPct val="100000"/>
              <a:buFont typeface="Arial"/>
              <a:buChar char="•"/>
            </a:pPr>
            <a:r>
              <a:rPr lang="en-US" sz="2800" dirty="0" smtClean="0"/>
              <a:t>At-Will Employment Policy</a:t>
            </a:r>
          </a:p>
          <a:p>
            <a:pPr marL="733108" lvl="2" indent="-444500">
              <a:spcBef>
                <a:spcPts val="600"/>
              </a:spcBef>
              <a:buSzPct val="100000"/>
              <a:buFont typeface="Arial"/>
              <a:buChar char="•"/>
            </a:pPr>
            <a:r>
              <a:rPr lang="en-US" sz="2800" dirty="0" smtClean="0"/>
              <a:t>Family and Medical Leave Act (FMLA)</a:t>
            </a:r>
          </a:p>
          <a:p>
            <a:pPr marL="733108" lvl="2" indent="-444500">
              <a:spcBef>
                <a:spcPts val="600"/>
              </a:spcBef>
              <a:buSzPct val="100000"/>
              <a:buFont typeface="Arial"/>
              <a:buChar char="•"/>
            </a:pPr>
            <a:r>
              <a:rPr lang="en-US" sz="2800" dirty="0" smtClean="0"/>
              <a:t>Drug Testing</a:t>
            </a:r>
          </a:p>
          <a:p>
            <a:pPr marL="733108" lvl="2" indent="-444500">
              <a:spcBef>
                <a:spcPts val="600"/>
              </a:spcBef>
              <a:buSzPct val="100000"/>
              <a:buFont typeface="Arial"/>
              <a:buChar char="•"/>
            </a:pPr>
            <a:r>
              <a:rPr lang="en-US" sz="2800" dirty="0" smtClean="0"/>
              <a:t>Confidentiality</a:t>
            </a:r>
          </a:p>
          <a:p>
            <a:pPr marL="458788" indent="-444500"/>
            <a:r>
              <a:rPr lang="en-US" sz="3200" dirty="0" smtClean="0"/>
              <a:t>Don’t forget . . . Updated acknowledgments!</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b="1" i="1" dirty="0" smtClean="0">
                <a:solidFill>
                  <a:srgbClr val="0F6FC6"/>
                </a:solidFill>
              </a:rPr>
              <a:t>Training Documentation</a:t>
            </a:r>
            <a:endParaRPr lang="en-US" dirty="0"/>
          </a:p>
        </p:txBody>
      </p:sp>
      <p:sp>
        <p:nvSpPr>
          <p:cNvPr id="3" name="Content Placeholder 2"/>
          <p:cNvSpPr>
            <a:spLocks noGrp="1"/>
          </p:cNvSpPr>
          <p:nvPr>
            <p:ph sz="quarter" idx="1"/>
          </p:nvPr>
        </p:nvSpPr>
        <p:spPr>
          <a:xfrm>
            <a:off x="457200" y="1600200"/>
            <a:ext cx="7924800" cy="4873752"/>
          </a:xfrm>
        </p:spPr>
        <p:txBody>
          <a:bodyPr>
            <a:normAutofit/>
          </a:bodyPr>
          <a:lstStyle/>
          <a:p>
            <a:pPr marL="458788" indent="-458788"/>
            <a:r>
              <a:rPr lang="en-US" sz="3200" dirty="0" smtClean="0"/>
              <a:t>Proof of attendance at key training events </a:t>
            </a:r>
          </a:p>
          <a:p>
            <a:pPr lvl="1"/>
            <a:r>
              <a:rPr lang="en-US" sz="2800" dirty="0" smtClean="0"/>
              <a:t>Harassment</a:t>
            </a:r>
          </a:p>
          <a:p>
            <a:pPr lvl="1">
              <a:spcBef>
                <a:spcPts val="1800"/>
              </a:spcBef>
            </a:pPr>
            <a:r>
              <a:rPr lang="en-US" sz="2800" dirty="0" smtClean="0"/>
              <a:t>Safety</a:t>
            </a:r>
          </a:p>
          <a:p>
            <a:pPr lvl="1"/>
            <a:r>
              <a:rPr lang="en-US" sz="2800" dirty="0" smtClean="0"/>
              <a:t>Job-related</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2">
      <a:dk1>
        <a:sysClr val="windowText" lastClr="000000"/>
      </a:dk1>
      <a:lt1>
        <a:sysClr val="window" lastClr="FFFFFF"/>
      </a:lt1>
      <a:dk2>
        <a:srgbClr val="7E9532"/>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3447</TotalTime>
  <Words>1685</Words>
  <Application>Microsoft Office PowerPoint</Application>
  <PresentationFormat>On-screen Show (4:3)</PresentationFormat>
  <Paragraphs>260</Paragraphs>
  <Slides>37</Slides>
  <Notes>16</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Oriel</vt:lpstr>
      <vt:lpstr>Effective Documentation of Employees </vt:lpstr>
      <vt:lpstr>Documentation – the first line of defense</vt:lpstr>
      <vt:lpstr>Documentation as a Deterrent to Lawsuits</vt:lpstr>
      <vt:lpstr>Documentation as a  Defense to Lawsuits</vt:lpstr>
      <vt:lpstr>What Should Be Documented?</vt:lpstr>
      <vt:lpstr>Initial Employment Records</vt:lpstr>
      <vt:lpstr>Initial Employment Records</vt:lpstr>
      <vt:lpstr>Signed Acknowledgment(s)</vt:lpstr>
      <vt:lpstr>Training Documentation</vt:lpstr>
      <vt:lpstr>Attendance Documentation</vt:lpstr>
      <vt:lpstr>Medical Documentation</vt:lpstr>
      <vt:lpstr>Performance Evaluations</vt:lpstr>
      <vt:lpstr>Performance Evaluations</vt:lpstr>
      <vt:lpstr>Investigations/Complaints</vt:lpstr>
      <vt:lpstr>Investigations/Complaints</vt:lpstr>
      <vt:lpstr>Discipline/Counseling</vt:lpstr>
      <vt:lpstr>Post Termination Docs</vt:lpstr>
      <vt:lpstr>Pitfalls and Problems of Poor Documentation</vt:lpstr>
      <vt:lpstr>Author of Documentation Often</vt:lpstr>
      <vt:lpstr>Common Faults of Documents</vt:lpstr>
      <vt:lpstr>Tips on Effective Documentation</vt:lpstr>
      <vt:lpstr>Document Contemporaneously</vt:lpstr>
      <vt:lpstr>Document Contemporaneously</vt:lpstr>
      <vt:lpstr>Document  Diligently</vt:lpstr>
      <vt:lpstr>Document  Professionally</vt:lpstr>
      <vt:lpstr>Document  Smartly</vt:lpstr>
      <vt:lpstr>Document  Correctly/Accurately</vt:lpstr>
      <vt:lpstr>Document  Correctly/Accurately</vt:lpstr>
      <vt:lpstr>Document  Consistently</vt:lpstr>
      <vt:lpstr>Document  Consistently</vt:lpstr>
      <vt:lpstr>Discipline/Dismissal Checklist</vt:lpstr>
      <vt:lpstr>Discipline/Dismissal Checklist</vt:lpstr>
      <vt:lpstr>Discipline/Dismissal Checklist</vt:lpstr>
      <vt:lpstr>Elements of Effective Disciplinary Documentation</vt:lpstr>
      <vt:lpstr>Elements of Effective Disciplinary Documentation</vt:lpstr>
      <vt:lpstr>Elements of Effective Disciplinary Documentation</vt:lpstr>
      <vt:lpstr>Thank You</vt:lpstr>
    </vt:vector>
  </TitlesOfParts>
  <Company>anblaw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Timely Documentation Prevents Employment Lawsuits Presentation by Leonard J. Dietzen, III</dc:title>
  <dc:creator>LSavage</dc:creator>
  <cp:lastModifiedBy>DSokolow</cp:lastModifiedBy>
  <cp:revision>189</cp:revision>
  <dcterms:created xsi:type="dcterms:W3CDTF">2005-05-10T15:09:29Z</dcterms:created>
  <dcterms:modified xsi:type="dcterms:W3CDTF">2013-09-19T18:26:35Z</dcterms:modified>
</cp:coreProperties>
</file>