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49"/>
  </p:notesMasterIdLst>
  <p:sldIdLst>
    <p:sldId id="256" r:id="rId2"/>
    <p:sldId id="336" r:id="rId3"/>
    <p:sldId id="339" r:id="rId4"/>
    <p:sldId id="341" r:id="rId5"/>
    <p:sldId id="342" r:id="rId6"/>
    <p:sldId id="347" r:id="rId7"/>
    <p:sldId id="343" r:id="rId8"/>
    <p:sldId id="346" r:id="rId9"/>
    <p:sldId id="387" r:id="rId10"/>
    <p:sldId id="348" r:id="rId11"/>
    <p:sldId id="349" r:id="rId12"/>
    <p:sldId id="350" r:id="rId13"/>
    <p:sldId id="351" r:id="rId14"/>
    <p:sldId id="352" r:id="rId15"/>
    <p:sldId id="354" r:id="rId16"/>
    <p:sldId id="355" r:id="rId17"/>
    <p:sldId id="356" r:id="rId18"/>
    <p:sldId id="357" r:id="rId19"/>
    <p:sldId id="358" r:id="rId20"/>
    <p:sldId id="359" r:id="rId21"/>
    <p:sldId id="360" r:id="rId22"/>
    <p:sldId id="361" r:id="rId23"/>
    <p:sldId id="362" r:id="rId24"/>
    <p:sldId id="363" r:id="rId25"/>
    <p:sldId id="384" r:id="rId26"/>
    <p:sldId id="382" r:id="rId27"/>
    <p:sldId id="385" r:id="rId28"/>
    <p:sldId id="365" r:id="rId29"/>
    <p:sldId id="366" r:id="rId30"/>
    <p:sldId id="367" r:id="rId31"/>
    <p:sldId id="368" r:id="rId32"/>
    <p:sldId id="369" r:id="rId33"/>
    <p:sldId id="370" r:id="rId34"/>
    <p:sldId id="371" r:id="rId35"/>
    <p:sldId id="372" r:id="rId36"/>
    <p:sldId id="373" r:id="rId37"/>
    <p:sldId id="374" r:id="rId38"/>
    <p:sldId id="375" r:id="rId39"/>
    <p:sldId id="388" r:id="rId40"/>
    <p:sldId id="389" r:id="rId41"/>
    <p:sldId id="390" r:id="rId42"/>
    <p:sldId id="391" r:id="rId43"/>
    <p:sldId id="392" r:id="rId44"/>
    <p:sldId id="376" r:id="rId45"/>
    <p:sldId id="393" r:id="rId46"/>
    <p:sldId id="325" r:id="rId47"/>
    <p:sldId id="386" r:id="rId48"/>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000099"/>
    <a:srgbClr val="CCCCFF"/>
    <a:srgbClr val="CCECFF"/>
    <a:srgbClr val="99CCFF"/>
    <a:srgbClr val="99FF99"/>
    <a:srgbClr val="FFFF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634" y="-8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143363" name="Rectangle 3"/>
          <p:cNvSpPr>
            <a:spLocks noGrp="1" noChangeArrowheads="1"/>
          </p:cNvSpPr>
          <p:nvPr>
            <p:ph type="dt" idx="1"/>
          </p:nvPr>
        </p:nvSpPr>
        <p:spPr bwMode="auto">
          <a:xfrm>
            <a:off x="397993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143364"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65" name="Rectangle 5"/>
          <p:cNvSpPr>
            <a:spLocks noGrp="1" noChangeArrowheads="1"/>
          </p:cNvSpPr>
          <p:nvPr>
            <p:ph type="body" sz="quarter" idx="3"/>
          </p:nvPr>
        </p:nvSpPr>
        <p:spPr bwMode="auto">
          <a:xfrm>
            <a:off x="702628" y="4423331"/>
            <a:ext cx="5621020" cy="4190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3366" name="Rectangle 6"/>
          <p:cNvSpPr>
            <a:spLocks noGrp="1" noChangeArrowheads="1"/>
          </p:cNvSpPr>
          <p:nvPr>
            <p:ph type="ftr" sz="quarter" idx="4"/>
          </p:nvPr>
        </p:nvSpPr>
        <p:spPr bwMode="auto">
          <a:xfrm>
            <a:off x="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143367" name="Rectangle 7"/>
          <p:cNvSpPr>
            <a:spLocks noGrp="1" noChangeArrowheads="1"/>
          </p:cNvSpPr>
          <p:nvPr>
            <p:ph type="sldNum" sz="quarter" idx="5"/>
          </p:nvPr>
        </p:nvSpPr>
        <p:spPr bwMode="auto">
          <a:xfrm>
            <a:off x="397993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60" tIns="46680" rIns="93360" bIns="46680" numCol="1" anchor="b" anchorCtr="0" compatLnSpc="1">
            <a:prstTxWarp prst="textNoShape">
              <a:avLst/>
            </a:prstTxWarp>
          </a:bodyPr>
          <a:lstStyle>
            <a:lvl1pPr algn="r" eaLnBrk="1" hangingPunct="1">
              <a:defRPr sz="1200">
                <a:latin typeface="Arial" charset="0"/>
              </a:defRPr>
            </a:lvl1pPr>
          </a:lstStyle>
          <a:p>
            <a:fld id="{8FAA2F4F-02F4-4B61-A49C-20465A585E14}" type="slidenum">
              <a:rPr lang="en-US" altLang="en-US"/>
              <a:pPr/>
              <a:t>‹#›</a:t>
            </a:fld>
            <a:endParaRPr lang="en-US" altLang="en-US"/>
          </a:p>
        </p:txBody>
      </p:sp>
    </p:spTree>
    <p:extLst>
      <p:ext uri="{BB962C8B-B14F-4D97-AF65-F5344CB8AC3E}">
        <p14:creationId xmlns:p14="http://schemas.microsoft.com/office/powerpoint/2010/main" val="16199917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9810" name="Group 2"/>
          <p:cNvGrpSpPr>
            <a:grpSpLocks/>
          </p:cNvGrpSpPr>
          <p:nvPr/>
        </p:nvGrpSpPr>
        <p:grpSpPr bwMode="auto">
          <a:xfrm>
            <a:off x="-3222625" y="304800"/>
            <a:ext cx="11909425" cy="4724400"/>
            <a:chOff x="-2030" y="192"/>
            <a:chExt cx="7502" cy="2976"/>
          </a:xfrm>
        </p:grpSpPr>
        <p:sp>
          <p:nvSpPr>
            <p:cNvPr id="119811"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2"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9813"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grpSp>
      <p:sp>
        <p:nvSpPr>
          <p:cNvPr id="119814" name="Rectangle 6"/>
          <p:cNvSpPr>
            <a:spLocks noGrp="1" noChangeArrowheads="1"/>
          </p:cNvSpPr>
          <p:nvPr>
            <p:ph type="ctrTitle"/>
          </p:nvPr>
        </p:nvSpPr>
        <p:spPr>
          <a:xfrm>
            <a:off x="1443038" y="985838"/>
            <a:ext cx="7239000" cy="1444625"/>
          </a:xfrm>
        </p:spPr>
        <p:txBody>
          <a:bodyPr/>
          <a:lstStyle>
            <a:lvl1pPr>
              <a:defRPr sz="4000"/>
            </a:lvl1pPr>
          </a:lstStyle>
          <a:p>
            <a:pPr lvl="0"/>
            <a:r>
              <a:rPr lang="en-US" altLang="en-US" noProof="0" smtClean="0"/>
              <a:t>Click to edit Master title style</a:t>
            </a:r>
          </a:p>
        </p:txBody>
      </p:sp>
      <p:sp>
        <p:nvSpPr>
          <p:cNvPr id="119815"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altLang="en-US" noProof="0" smtClean="0"/>
              <a:t>Click to edit Master subtitle style</a:t>
            </a:r>
          </a:p>
        </p:txBody>
      </p:sp>
      <p:sp>
        <p:nvSpPr>
          <p:cNvPr id="119816" name="Rectangle 8"/>
          <p:cNvSpPr>
            <a:spLocks noGrp="1" noChangeArrowheads="1"/>
          </p:cNvSpPr>
          <p:nvPr>
            <p:ph type="dt" sz="half" idx="2"/>
          </p:nvPr>
        </p:nvSpPr>
        <p:spPr/>
        <p:txBody>
          <a:bodyPr/>
          <a:lstStyle>
            <a:lvl1pPr>
              <a:defRPr/>
            </a:lvl1pPr>
          </a:lstStyle>
          <a:p>
            <a:endParaRPr lang="en-US" altLang="en-US"/>
          </a:p>
        </p:txBody>
      </p:sp>
      <p:sp>
        <p:nvSpPr>
          <p:cNvPr id="119817" name="Rectangle 9"/>
          <p:cNvSpPr>
            <a:spLocks noGrp="1" noChangeArrowheads="1"/>
          </p:cNvSpPr>
          <p:nvPr>
            <p:ph type="ftr" sz="quarter" idx="3"/>
          </p:nvPr>
        </p:nvSpPr>
        <p:spPr/>
        <p:txBody>
          <a:bodyPr/>
          <a:lstStyle>
            <a:lvl1pPr>
              <a:defRPr/>
            </a:lvl1pPr>
          </a:lstStyle>
          <a:p>
            <a:endParaRPr lang="en-US" altLang="en-US"/>
          </a:p>
        </p:txBody>
      </p:sp>
      <p:sp>
        <p:nvSpPr>
          <p:cNvPr id="119818" name="Rectangle 10"/>
          <p:cNvSpPr>
            <a:spLocks noGrp="1" noChangeArrowheads="1"/>
          </p:cNvSpPr>
          <p:nvPr>
            <p:ph type="sldNum" sz="quarter" idx="4"/>
          </p:nvPr>
        </p:nvSpPr>
        <p:spPr/>
        <p:txBody>
          <a:bodyPr/>
          <a:lstStyle>
            <a:lvl1pPr>
              <a:defRPr/>
            </a:lvl1pPr>
          </a:lstStyle>
          <a:p>
            <a:fld id="{826D62B7-BAA7-49A3-AAEF-7250A6B93BE8}"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D11589-3FB3-4D7B-95AC-AB096CAE01D8}" type="slidenum">
              <a:rPr lang="en-US" altLang="en-US"/>
              <a:pPr/>
              <a:t>‹#›</a:t>
            </a:fld>
            <a:endParaRPr lang="en-US" altLang="en-US"/>
          </a:p>
        </p:txBody>
      </p:sp>
    </p:spTree>
    <p:extLst>
      <p:ext uri="{BB962C8B-B14F-4D97-AF65-F5344CB8AC3E}">
        <p14:creationId xmlns:p14="http://schemas.microsoft.com/office/powerpoint/2010/main" val="115317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EFC112-9E2F-4EE1-9198-1E88615E4916}" type="slidenum">
              <a:rPr lang="en-US" altLang="en-US"/>
              <a:pPr/>
              <a:t>‹#›</a:t>
            </a:fld>
            <a:endParaRPr lang="en-US" altLang="en-US"/>
          </a:p>
        </p:txBody>
      </p:sp>
    </p:spTree>
    <p:extLst>
      <p:ext uri="{BB962C8B-B14F-4D97-AF65-F5344CB8AC3E}">
        <p14:creationId xmlns:p14="http://schemas.microsoft.com/office/powerpoint/2010/main" val="242572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096B88-9206-4FC0-AF48-15F0C16F8215}" type="slidenum">
              <a:rPr lang="en-US" altLang="en-US"/>
              <a:pPr/>
              <a:t>‹#›</a:t>
            </a:fld>
            <a:endParaRPr lang="en-US" altLang="en-US"/>
          </a:p>
        </p:txBody>
      </p:sp>
    </p:spTree>
    <p:extLst>
      <p:ext uri="{BB962C8B-B14F-4D97-AF65-F5344CB8AC3E}">
        <p14:creationId xmlns:p14="http://schemas.microsoft.com/office/powerpoint/2010/main" val="1128100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D3F957A-36D8-44CD-92CB-7521CCF13896}" type="slidenum">
              <a:rPr lang="en-US" altLang="en-US"/>
              <a:pPr/>
              <a:t>‹#›</a:t>
            </a:fld>
            <a:endParaRPr lang="en-US" altLang="en-US"/>
          </a:p>
        </p:txBody>
      </p:sp>
    </p:spTree>
    <p:extLst>
      <p:ext uri="{BB962C8B-B14F-4D97-AF65-F5344CB8AC3E}">
        <p14:creationId xmlns:p14="http://schemas.microsoft.com/office/powerpoint/2010/main" val="3901464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033E85A-B3B5-48F2-B6C2-84155B847BA2}" type="slidenum">
              <a:rPr lang="en-US" altLang="en-US"/>
              <a:pPr/>
              <a:t>‹#›</a:t>
            </a:fld>
            <a:endParaRPr lang="en-US" altLang="en-US"/>
          </a:p>
        </p:txBody>
      </p:sp>
    </p:spTree>
    <p:extLst>
      <p:ext uri="{BB962C8B-B14F-4D97-AF65-F5344CB8AC3E}">
        <p14:creationId xmlns:p14="http://schemas.microsoft.com/office/powerpoint/2010/main" val="377992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76F9F27-1409-4B4F-A1CB-80F25C0AF446}" type="slidenum">
              <a:rPr lang="en-US" altLang="en-US"/>
              <a:pPr/>
              <a:t>‹#›</a:t>
            </a:fld>
            <a:endParaRPr lang="en-US" altLang="en-US"/>
          </a:p>
        </p:txBody>
      </p:sp>
    </p:spTree>
    <p:extLst>
      <p:ext uri="{BB962C8B-B14F-4D97-AF65-F5344CB8AC3E}">
        <p14:creationId xmlns:p14="http://schemas.microsoft.com/office/powerpoint/2010/main" val="20211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1CB98EA-D0D1-4F9B-94DB-D7C3DAC7A2EA}" type="slidenum">
              <a:rPr lang="en-US" altLang="en-US"/>
              <a:pPr/>
              <a:t>‹#›</a:t>
            </a:fld>
            <a:endParaRPr lang="en-US" altLang="en-US"/>
          </a:p>
        </p:txBody>
      </p:sp>
    </p:spTree>
    <p:extLst>
      <p:ext uri="{BB962C8B-B14F-4D97-AF65-F5344CB8AC3E}">
        <p14:creationId xmlns:p14="http://schemas.microsoft.com/office/powerpoint/2010/main" val="45162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96D322D-0BE2-4B40-BF69-6A08A93058DD}" type="slidenum">
              <a:rPr lang="en-US" altLang="en-US"/>
              <a:pPr/>
              <a:t>‹#›</a:t>
            </a:fld>
            <a:endParaRPr lang="en-US" altLang="en-US"/>
          </a:p>
        </p:txBody>
      </p:sp>
    </p:spTree>
    <p:extLst>
      <p:ext uri="{BB962C8B-B14F-4D97-AF65-F5344CB8AC3E}">
        <p14:creationId xmlns:p14="http://schemas.microsoft.com/office/powerpoint/2010/main" val="120937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23DB67D-5B1B-49DA-8E47-EC96C9B33C6F}" type="slidenum">
              <a:rPr lang="en-US" altLang="en-US"/>
              <a:pPr/>
              <a:t>‹#›</a:t>
            </a:fld>
            <a:endParaRPr lang="en-US" altLang="en-US"/>
          </a:p>
        </p:txBody>
      </p:sp>
    </p:spTree>
    <p:extLst>
      <p:ext uri="{BB962C8B-B14F-4D97-AF65-F5344CB8AC3E}">
        <p14:creationId xmlns:p14="http://schemas.microsoft.com/office/powerpoint/2010/main" val="137423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EC10C55-1EFA-4A09-8646-AC2E83C2208C}" type="slidenum">
              <a:rPr lang="en-US" altLang="en-US"/>
              <a:pPr/>
              <a:t>‹#›</a:t>
            </a:fld>
            <a:endParaRPr lang="en-US" altLang="en-US"/>
          </a:p>
        </p:txBody>
      </p:sp>
    </p:spTree>
    <p:extLst>
      <p:ext uri="{BB962C8B-B14F-4D97-AF65-F5344CB8AC3E}">
        <p14:creationId xmlns:p14="http://schemas.microsoft.com/office/powerpoint/2010/main" val="253400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8786" name="Group 2"/>
          <p:cNvGrpSpPr>
            <a:grpSpLocks/>
          </p:cNvGrpSpPr>
          <p:nvPr/>
        </p:nvGrpSpPr>
        <p:grpSpPr bwMode="auto">
          <a:xfrm>
            <a:off x="-3238500" y="0"/>
            <a:ext cx="11925300" cy="3810000"/>
            <a:chOff x="-2040" y="0"/>
            <a:chExt cx="7512" cy="2400"/>
          </a:xfrm>
        </p:grpSpPr>
        <p:sp>
          <p:nvSpPr>
            <p:cNvPr id="118787"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8788"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endParaRPr>
            </a:p>
          </p:txBody>
        </p:sp>
        <p:sp>
          <p:nvSpPr>
            <p:cNvPr id="118789"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8790"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18791"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8792"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18793"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118794"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E528BE6-6201-4D63-BC0B-02709F2D361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koji@anb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bkoji@anblaw.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en-US" altLang="en-US" sz="3600" dirty="0" smtClean="0">
                <a:latin typeface="Arial Black" pitchFamily="34" charset="0"/>
              </a:rPr>
              <a:t>2014 WAGE AND HOUR UPDATE</a:t>
            </a:r>
            <a:endParaRPr lang="en-US" altLang="en-US" sz="3600" dirty="0">
              <a:latin typeface="Arial Black" pitchFamily="34" charset="0"/>
            </a:endParaRPr>
          </a:p>
        </p:txBody>
      </p:sp>
      <p:sp>
        <p:nvSpPr>
          <p:cNvPr id="2051" name="Rectangle 3"/>
          <p:cNvSpPr>
            <a:spLocks noGrp="1" noChangeArrowheads="1"/>
          </p:cNvSpPr>
          <p:nvPr>
            <p:ph type="subTitle" idx="1"/>
          </p:nvPr>
        </p:nvSpPr>
        <p:spPr>
          <a:xfrm>
            <a:off x="1443038" y="2743200"/>
            <a:ext cx="7239000" cy="3048000"/>
          </a:xfrm>
        </p:spPr>
        <p:txBody>
          <a:bodyPr/>
          <a:lstStyle/>
          <a:p>
            <a:pPr algn="ctr"/>
            <a:r>
              <a:rPr lang="en-US" altLang="en-US" sz="2400" dirty="0" smtClean="0">
                <a:solidFill>
                  <a:schemeClr val="bg2"/>
                </a:solidFill>
                <a:latin typeface="Arial" charset="0"/>
              </a:rPr>
              <a:t>Presented to PRM Members</a:t>
            </a:r>
          </a:p>
          <a:p>
            <a:pPr algn="ctr"/>
            <a:endParaRPr lang="en-US" altLang="en-US" sz="1400" dirty="0" smtClean="0">
              <a:latin typeface="Arial" charset="0"/>
            </a:endParaRPr>
          </a:p>
          <a:p>
            <a:pPr algn="ctr"/>
            <a:r>
              <a:rPr lang="en-US" altLang="en-US" sz="2400" dirty="0" smtClean="0">
                <a:latin typeface="Arial" charset="0"/>
              </a:rPr>
              <a:t>by Brian Koji of </a:t>
            </a:r>
            <a:endParaRPr lang="en-US" altLang="en-US" sz="2400" dirty="0">
              <a:latin typeface="Arial" charset="0"/>
            </a:endParaRPr>
          </a:p>
          <a:p>
            <a:pPr algn="ctr"/>
            <a:r>
              <a:rPr lang="en-US" altLang="en-US" sz="2400" dirty="0">
                <a:latin typeface="Arial" charset="0"/>
              </a:rPr>
              <a:t>Allen, Norton &amp; Blue, P.A.</a:t>
            </a:r>
          </a:p>
          <a:p>
            <a:pPr algn="ctr"/>
            <a:r>
              <a:rPr lang="en-US" altLang="en-US" sz="1800" dirty="0" smtClean="0">
                <a:latin typeface="Arial" charset="0"/>
              </a:rPr>
              <a:t>(</a:t>
            </a:r>
            <a:r>
              <a:rPr lang="en-US" altLang="en-US" sz="1800" dirty="0">
                <a:latin typeface="Arial" charset="0"/>
              </a:rPr>
              <a:t>813) 251-1210</a:t>
            </a:r>
          </a:p>
          <a:p>
            <a:pPr algn="ctr"/>
            <a:r>
              <a:rPr lang="en-US" altLang="en-US" sz="1800" dirty="0" smtClean="0">
                <a:latin typeface="Arial" charset="0"/>
                <a:hlinkClick r:id="rId2"/>
              </a:rPr>
              <a:t>bkoji@anblaw.com</a:t>
            </a:r>
            <a:endParaRPr lang="en-US" altLang="en-US" sz="1800" dirty="0" smtClean="0">
              <a:latin typeface="Arial" charset="0"/>
            </a:endParaRPr>
          </a:p>
          <a:p>
            <a:pPr algn="ctr"/>
            <a:r>
              <a:rPr lang="en-US" altLang="en-US" sz="2400" dirty="0">
                <a:latin typeface="Arial" charset="0"/>
              </a:rPr>
              <a:t> </a:t>
            </a:r>
            <a:endParaRPr lang="en-US" altLang="en-US" sz="2400" dirty="0" smtClean="0">
              <a:latin typeface="Arial" charset="0"/>
            </a:endParaRPr>
          </a:p>
          <a:p>
            <a:pPr algn="ctr"/>
            <a:r>
              <a:rPr lang="en-US" altLang="en-US" sz="1800" dirty="0" smtClean="0">
                <a:latin typeface="Arial" charset="0"/>
              </a:rPr>
              <a:t>December 3, 2014</a:t>
            </a:r>
            <a:endParaRPr lang="en-US" altLang="en-US" sz="1800" dirty="0">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47800" y="990600"/>
            <a:ext cx="7239000" cy="982663"/>
          </a:xfrm>
        </p:spPr>
        <p:txBody>
          <a:bodyPr/>
          <a:lstStyle/>
          <a:p>
            <a:pPr algn="ctr"/>
            <a:r>
              <a:rPr lang="en-US" dirty="0" smtClean="0">
                <a:latin typeface="Arial Black" panose="020B0A04020102020204" pitchFamily="34" charset="0"/>
              </a:rPr>
              <a:t>WHY????</a:t>
            </a:r>
            <a:endParaRPr lang="en-US" dirty="0">
              <a:latin typeface="Arial Black" panose="020B0A04020102020204" pitchFamily="34" charset="0"/>
            </a:endParaRPr>
          </a:p>
        </p:txBody>
      </p:sp>
      <p:pic>
        <p:nvPicPr>
          <p:cNvPr id="3074" name="Picture 2" descr="C:\Users\Home\Desktop\angry.pn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352800" y="3124200"/>
            <a:ext cx="3124200" cy="3113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3958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latin typeface="Arial Black" panose="020B0A04020102020204" pitchFamily="34" charset="0"/>
              </a:rPr>
              <a:t>According to the GAO</a:t>
            </a:r>
            <a:endParaRPr lang="en-US" dirty="0">
              <a:latin typeface="Arial Black" panose="020B0A04020102020204" pitchFamily="34" charset="0"/>
            </a:endParaRPr>
          </a:p>
        </p:txBody>
      </p:sp>
      <p:sp>
        <p:nvSpPr>
          <p:cNvPr id="5" name="Content Placeholder 4"/>
          <p:cNvSpPr>
            <a:spLocks noGrp="1"/>
          </p:cNvSpPr>
          <p:nvPr>
            <p:ph idx="1"/>
          </p:nvPr>
        </p:nvSpPr>
        <p:spPr/>
        <p:txBody>
          <a:bodyPr/>
          <a:lstStyle/>
          <a:p>
            <a:pPr>
              <a:spcAft>
                <a:spcPts val="600"/>
              </a:spcAft>
              <a:buFont typeface="Wingdings" panose="05000000000000000000" pitchFamily="2" charset="2"/>
              <a:buChar char="v"/>
            </a:pPr>
            <a:r>
              <a:rPr lang="en-US" dirty="0" smtClean="0">
                <a:solidFill>
                  <a:srgbClr val="0070C0"/>
                </a:solidFill>
              </a:rPr>
              <a:t>“Activity on the part of Plaintiffs’ attorneys [is] a significant contributing factor</a:t>
            </a:r>
            <a:r>
              <a:rPr lang="en-US" dirty="0" smtClean="0"/>
              <a:t>”</a:t>
            </a:r>
          </a:p>
          <a:p>
            <a:pPr>
              <a:spcAft>
                <a:spcPts val="600"/>
              </a:spcAft>
              <a:buFont typeface="Wingdings" panose="05000000000000000000" pitchFamily="2" charset="2"/>
              <a:buChar char="v"/>
            </a:pPr>
            <a:r>
              <a:rPr lang="en-US" dirty="0" smtClean="0">
                <a:solidFill>
                  <a:srgbClr val="FF0000"/>
                </a:solidFill>
              </a:rPr>
              <a:t>Increased “awareness about FLSA cases”</a:t>
            </a:r>
          </a:p>
          <a:p>
            <a:pPr>
              <a:spcAft>
                <a:spcPts val="600"/>
              </a:spcAft>
              <a:buFont typeface="Wingdings" panose="05000000000000000000" pitchFamily="2" charset="2"/>
              <a:buChar char="v"/>
            </a:pPr>
            <a:r>
              <a:rPr lang="en-US" dirty="0" smtClean="0">
                <a:solidFill>
                  <a:srgbClr val="00B050"/>
                </a:solidFill>
              </a:rPr>
              <a:t>“Fairly straightforward nature of many FLSA cases”</a:t>
            </a:r>
          </a:p>
          <a:p>
            <a:endParaRPr lang="en-US" dirty="0" smtClean="0"/>
          </a:p>
          <a:p>
            <a:endParaRPr lang="en-US" dirty="0"/>
          </a:p>
        </p:txBody>
      </p:sp>
    </p:spTree>
    <p:extLst>
      <p:ext uri="{BB962C8B-B14F-4D97-AF65-F5344CB8AC3E}">
        <p14:creationId xmlns:p14="http://schemas.microsoft.com/office/powerpoint/2010/main" val="317000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In Other Words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Attorneys’ Fees for the Plaintiff’s Attorney </a:t>
            </a:r>
          </a:p>
          <a:p>
            <a:pPr>
              <a:buFont typeface="Wingdings" panose="05000000000000000000" pitchFamily="2" charset="2"/>
              <a:buChar char="Ø"/>
            </a:pPr>
            <a:r>
              <a:rPr lang="en-US" dirty="0" smtClean="0"/>
              <a:t>Easy Settlements in Most Cases</a:t>
            </a:r>
          </a:p>
          <a:p>
            <a:pPr>
              <a:buFont typeface="Wingdings" panose="05000000000000000000" pitchFamily="2" charset="2"/>
              <a:buChar char="Ø"/>
            </a:pPr>
            <a:r>
              <a:rPr lang="en-US" dirty="0" smtClean="0"/>
              <a:t>Relatively Little Effort for Plaintiff’s Attorney</a:t>
            </a:r>
          </a:p>
          <a:p>
            <a:pPr>
              <a:buFont typeface="Wingdings" panose="05000000000000000000" pitchFamily="2" charset="2"/>
              <a:buChar char="Ø"/>
            </a:pPr>
            <a:r>
              <a:rPr lang="en-US" dirty="0" smtClean="0"/>
              <a:t>Little Risk of Fees Against the Plaintiff</a:t>
            </a:r>
          </a:p>
          <a:p>
            <a:pPr>
              <a:buFont typeface="Wingdings" panose="05000000000000000000" pitchFamily="2" charset="2"/>
              <a:buChar char="Ø"/>
            </a:pPr>
            <a:r>
              <a:rPr lang="en-US" dirty="0" smtClean="0"/>
              <a:t>Widespread Marketing by Plaintiffs’ Attorneys</a:t>
            </a:r>
            <a:endParaRPr lang="en-US" dirty="0"/>
          </a:p>
        </p:txBody>
      </p:sp>
    </p:spTree>
    <p:extLst>
      <p:ext uri="{BB962C8B-B14F-4D97-AF65-F5344CB8AC3E}">
        <p14:creationId xmlns:p14="http://schemas.microsoft.com/office/powerpoint/2010/main" val="324063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Arial Black" panose="020B0A04020102020204" pitchFamily="34" charset="0"/>
              </a:rPr>
              <a:t>THE GOOD NEWS</a:t>
            </a:r>
            <a:endParaRPr lang="en-US" dirty="0">
              <a:latin typeface="Arial Black" panose="020B0A04020102020204" pitchFamily="34" charset="0"/>
            </a:endParaRPr>
          </a:p>
        </p:txBody>
      </p:sp>
      <p:sp>
        <p:nvSpPr>
          <p:cNvPr id="5" name="Content Placeholder 4"/>
          <p:cNvSpPr>
            <a:spLocks noGrp="1"/>
          </p:cNvSpPr>
          <p:nvPr>
            <p:ph idx="1"/>
          </p:nvPr>
        </p:nvSpPr>
        <p:spPr/>
        <p:txBody>
          <a:bodyPr/>
          <a:lstStyle/>
          <a:p>
            <a:pPr marL="0" indent="0">
              <a:buNone/>
            </a:pPr>
            <a:endParaRPr lang="en-US" dirty="0" smtClean="0"/>
          </a:p>
          <a:p>
            <a:pPr marL="0" indent="0">
              <a:buNone/>
            </a:pPr>
            <a:r>
              <a:rPr lang="en-US" dirty="0" smtClean="0"/>
              <a:t>By understanding the common problem areas, we can take steps to minimize the risks.</a:t>
            </a:r>
            <a:endParaRPr lang="en-US" dirty="0"/>
          </a:p>
        </p:txBody>
      </p:sp>
      <p:pic>
        <p:nvPicPr>
          <p:cNvPr id="4098" name="Picture 2" descr="C:\Users\Home\Desktop\Snoopy_Dancing_by_jessie450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1643" y="3962400"/>
            <a:ext cx="1953442" cy="2546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9308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Timecards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Timecards </a:t>
            </a:r>
            <a:r>
              <a:rPr lang="en-US" dirty="0" smtClean="0"/>
              <a:t>that are “too good to be true” because they always show 8 hours for a job that necessitates irregular hours</a:t>
            </a:r>
          </a:p>
          <a:p>
            <a:endParaRPr lang="en-US" dirty="0" smtClean="0"/>
          </a:p>
          <a:p>
            <a:r>
              <a:rPr lang="en-US" dirty="0" smtClean="0"/>
              <a:t>Timecards with unexplained manual changes</a:t>
            </a:r>
            <a:endParaRPr lang="en-US" dirty="0"/>
          </a:p>
        </p:txBody>
      </p:sp>
    </p:spTree>
    <p:extLst>
      <p:ext uri="{BB962C8B-B14F-4D97-AF65-F5344CB8AC3E}">
        <p14:creationId xmlns:p14="http://schemas.microsoft.com/office/powerpoint/2010/main" val="1219975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Timecards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 Timecards or Timesheets done in advance</a:t>
            </a:r>
          </a:p>
          <a:p>
            <a:endParaRPr lang="en-US" dirty="0" smtClean="0"/>
          </a:p>
          <a:p>
            <a:r>
              <a:rPr lang="en-US" dirty="0" smtClean="0"/>
              <a:t>Timesheets that don’t distinguish between actual working time (i.e., sweat hours) and other paid or unpaid time off </a:t>
            </a:r>
            <a:endParaRPr lang="en-US" dirty="0"/>
          </a:p>
        </p:txBody>
      </p:sp>
    </p:spTree>
    <p:extLst>
      <p:ext uri="{BB962C8B-B14F-4D97-AF65-F5344CB8AC3E}">
        <p14:creationId xmlns:p14="http://schemas.microsoft.com/office/powerpoint/2010/main" val="1152273606"/>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Timecards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Vigilance </a:t>
            </a:r>
            <a:r>
              <a:rPr lang="en-US" dirty="0" smtClean="0"/>
              <a:t>in requiring that employees accurately record all working time</a:t>
            </a:r>
          </a:p>
          <a:p>
            <a:endParaRPr lang="en-US" dirty="0" smtClean="0"/>
          </a:p>
          <a:p>
            <a:r>
              <a:rPr lang="en-US" dirty="0" smtClean="0"/>
              <a:t>Disclaimer language on timesheets/cards</a:t>
            </a:r>
            <a:endParaRPr lang="en-US" dirty="0"/>
          </a:p>
        </p:txBody>
      </p:sp>
    </p:spTree>
    <p:extLst>
      <p:ext uri="{BB962C8B-B14F-4D97-AF65-F5344CB8AC3E}">
        <p14:creationId xmlns:p14="http://schemas.microsoft.com/office/powerpoint/2010/main" val="27796329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Timecards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Manual </a:t>
            </a:r>
            <a:r>
              <a:rPr lang="en-US" dirty="0" smtClean="0"/>
              <a:t>changes to timecards should be explained via note or attached memo and acknowledged by the employee</a:t>
            </a:r>
          </a:p>
          <a:p>
            <a:endParaRPr lang="en-US" dirty="0" smtClean="0"/>
          </a:p>
          <a:p>
            <a:r>
              <a:rPr lang="en-US" dirty="0" smtClean="0"/>
              <a:t>Audit routinely and randomly</a:t>
            </a:r>
            <a:endParaRPr lang="en-US" dirty="0"/>
          </a:p>
        </p:txBody>
      </p:sp>
    </p:spTree>
    <p:extLst>
      <p:ext uri="{BB962C8B-B14F-4D97-AF65-F5344CB8AC3E}">
        <p14:creationId xmlns:p14="http://schemas.microsoft.com/office/powerpoint/2010/main" val="104147734"/>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Unpaid</a:t>
            </a:r>
            <a:br>
              <a:rPr lang="en-US" dirty="0" smtClean="0">
                <a:latin typeface="Arial Black" panose="020B0A04020102020204" pitchFamily="34" charset="0"/>
              </a:rPr>
            </a:br>
            <a:r>
              <a:rPr lang="en-US" dirty="0" smtClean="0">
                <a:latin typeface="Arial Black" panose="020B0A04020102020204" pitchFamily="34" charset="0"/>
              </a:rPr>
              <a:t>Meal Periods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Automatic </a:t>
            </a:r>
            <a:r>
              <a:rPr lang="en-US" dirty="0" smtClean="0"/>
              <a:t>Deductions by Payroll for Meals</a:t>
            </a:r>
          </a:p>
          <a:p>
            <a:endParaRPr lang="en-US" dirty="0" smtClean="0"/>
          </a:p>
          <a:p>
            <a:r>
              <a:rPr lang="en-US" dirty="0" smtClean="0"/>
              <a:t>Employees Working Through Lunch (or not getting an uninterrupted 20-minute period)</a:t>
            </a:r>
          </a:p>
        </p:txBody>
      </p:sp>
    </p:spTree>
    <p:extLst>
      <p:ext uri="{BB962C8B-B14F-4D97-AF65-F5344CB8AC3E}">
        <p14:creationId xmlns:p14="http://schemas.microsoft.com/office/powerpoint/2010/main" val="320209986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Unpaid</a:t>
            </a:r>
            <a:br>
              <a:rPr lang="en-US" dirty="0" smtClean="0">
                <a:latin typeface="Arial Black" panose="020B0A04020102020204" pitchFamily="34" charset="0"/>
              </a:rPr>
            </a:br>
            <a:r>
              <a:rPr lang="en-US" dirty="0" smtClean="0">
                <a:latin typeface="Arial Black" panose="020B0A04020102020204" pitchFamily="34" charset="0"/>
              </a:rPr>
              <a:t>Meal Periods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u="sng" dirty="0" smtClean="0">
                <a:latin typeface="Arial Black" panose="020B0A04020102020204" pitchFamily="34" charset="0"/>
              </a:rPr>
              <a:t>ELIMINATE</a:t>
            </a:r>
            <a:r>
              <a:rPr lang="en-US" dirty="0" smtClean="0"/>
              <a:t> </a:t>
            </a:r>
            <a:r>
              <a:rPr lang="en-US" dirty="0" smtClean="0"/>
              <a:t>Automatic Deductions for Meal Periods</a:t>
            </a:r>
          </a:p>
          <a:p>
            <a:endParaRPr lang="en-US" dirty="0" smtClean="0"/>
          </a:p>
          <a:p>
            <a:r>
              <a:rPr lang="en-US" dirty="0" smtClean="0"/>
              <a:t>No Eating at Your Desk!</a:t>
            </a:r>
          </a:p>
          <a:p>
            <a:endParaRPr lang="en-US" dirty="0"/>
          </a:p>
          <a:p>
            <a:r>
              <a:rPr lang="en-US" dirty="0" smtClean="0"/>
              <a:t>Pay if lunch period is interrupted</a:t>
            </a:r>
          </a:p>
        </p:txBody>
      </p:sp>
    </p:spTree>
    <p:extLst>
      <p:ext uri="{BB962C8B-B14F-4D97-AF65-F5344CB8AC3E}">
        <p14:creationId xmlns:p14="http://schemas.microsoft.com/office/powerpoint/2010/main" val="205187150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First for the Bad News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smtClean="0"/>
              <a:t>Some Sobering Statistics</a:t>
            </a:r>
          </a:p>
          <a:p>
            <a:pPr marL="0" indent="0" algn="ctr">
              <a:buNone/>
            </a:pPr>
            <a:r>
              <a:rPr lang="en-US" dirty="0" smtClean="0"/>
              <a:t>to Ponder …</a:t>
            </a:r>
          </a:p>
          <a:p>
            <a:pPr marL="0" indent="0" algn="ctr">
              <a:buNone/>
            </a:pPr>
            <a:endParaRPr lang="en-US" dirty="0"/>
          </a:p>
        </p:txBody>
      </p:sp>
      <p:pic>
        <p:nvPicPr>
          <p:cNvPr id="1026" name="Picture 2" descr="C:\Users\Home\Desktop\man_thinking.gif"/>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490" l="2737" r="98947"/>
                    </a14:imgEffect>
                  </a14:imgLayer>
                </a14:imgProps>
              </a:ext>
              <a:ext uri="{28A0092B-C50C-407E-A947-70E740481C1C}">
                <a14:useLocalDpi xmlns:a14="http://schemas.microsoft.com/office/drawing/2010/main" val="0"/>
              </a:ext>
            </a:extLst>
          </a:blip>
          <a:srcRect/>
          <a:stretch>
            <a:fillRect/>
          </a:stretch>
        </p:blipFill>
        <p:spPr bwMode="auto">
          <a:xfrm>
            <a:off x="3962400" y="4267200"/>
            <a:ext cx="1538903"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349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Reporting Early for Work/Staying Late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Example: Police Department requires all employees be present 15 minutes before shift</a:t>
            </a:r>
          </a:p>
          <a:p>
            <a:endParaRPr lang="en-US" dirty="0"/>
          </a:p>
          <a:p>
            <a:r>
              <a:rPr lang="en-US" dirty="0" smtClean="0"/>
              <a:t>Example: Fire Department requires employees stay late to apprise oncoming shift</a:t>
            </a:r>
          </a:p>
          <a:p>
            <a:pPr marL="0" indent="0">
              <a:buNone/>
            </a:pPr>
            <a:endParaRPr lang="en-US" dirty="0" smtClean="0"/>
          </a:p>
        </p:txBody>
      </p:sp>
    </p:spTree>
    <p:extLst>
      <p:ext uri="{BB962C8B-B14F-4D97-AF65-F5344CB8AC3E}">
        <p14:creationId xmlns:p14="http://schemas.microsoft.com/office/powerpoint/2010/main" val="186409267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Reporting Early for Work/Staying Late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Employees arrive early for work and “voluntarily” elect to begin early without recording the time</a:t>
            </a:r>
          </a:p>
          <a:p>
            <a:endParaRPr lang="en-US" dirty="0"/>
          </a:p>
          <a:p>
            <a:r>
              <a:rPr lang="en-US" dirty="0" smtClean="0"/>
              <a:t>Employees “voluntarily” stay late to finish a task without recording the time</a:t>
            </a:r>
          </a:p>
          <a:p>
            <a:pPr marL="0" indent="0">
              <a:buNone/>
            </a:pPr>
            <a:endParaRPr lang="en-US" dirty="0" smtClean="0"/>
          </a:p>
        </p:txBody>
      </p:sp>
    </p:spTree>
    <p:extLst>
      <p:ext uri="{BB962C8B-B14F-4D97-AF65-F5344CB8AC3E}">
        <p14:creationId xmlns:p14="http://schemas.microsoft.com/office/powerpoint/2010/main" val="2159596145"/>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Reporting Early for Work/Staying Late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FLSA Regulations require that you pay for all time worked and include it in the calculation of overtime</a:t>
            </a:r>
          </a:p>
          <a:p>
            <a:endParaRPr lang="en-US" dirty="0"/>
          </a:p>
          <a:p>
            <a:r>
              <a:rPr lang="en-US" dirty="0" smtClean="0"/>
              <a:t>No such thing as “voluntary” off the clock work</a:t>
            </a:r>
          </a:p>
        </p:txBody>
      </p:sp>
    </p:spTree>
    <p:extLst>
      <p:ext uri="{BB962C8B-B14F-4D97-AF65-F5344CB8AC3E}">
        <p14:creationId xmlns:p14="http://schemas.microsoft.com/office/powerpoint/2010/main" val="34249236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Reporting Early for Work/Staying Late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Must pay if you “suffer or permit” the employee to work</a:t>
            </a:r>
          </a:p>
          <a:p>
            <a:endParaRPr lang="en-US" dirty="0"/>
          </a:p>
          <a:p>
            <a:r>
              <a:rPr lang="en-US" dirty="0" smtClean="0"/>
              <a:t>You must stop the employee from working or pay for the time, even if it means terminating the employee</a:t>
            </a:r>
          </a:p>
        </p:txBody>
      </p:sp>
    </p:spTree>
    <p:extLst>
      <p:ext uri="{BB962C8B-B14F-4D97-AF65-F5344CB8AC3E}">
        <p14:creationId xmlns:p14="http://schemas.microsoft.com/office/powerpoint/2010/main" val="1849616624"/>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Not Getting Approval for Overtime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Not paying for overtime and/or not recording the hours worked if the employee does not get approval</a:t>
            </a:r>
          </a:p>
        </p:txBody>
      </p:sp>
    </p:spTree>
    <p:extLst>
      <p:ext uri="{BB962C8B-B14F-4D97-AF65-F5344CB8AC3E}">
        <p14:creationId xmlns:p14="http://schemas.microsoft.com/office/powerpoint/2010/main" val="165746931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Not Getting Approval for Overtime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An employer can lawfully require an employee to obtain approval before working overtime</a:t>
            </a:r>
          </a:p>
          <a:p>
            <a:endParaRPr lang="en-US" dirty="0"/>
          </a:p>
          <a:p>
            <a:r>
              <a:rPr lang="en-US" dirty="0" smtClean="0"/>
              <a:t>However, if the employee fails to follow the policy, the employer should enforce it through discipline, not by failing to pay for the time</a:t>
            </a:r>
          </a:p>
        </p:txBody>
      </p:sp>
    </p:spTree>
    <p:extLst>
      <p:ext uri="{BB962C8B-B14F-4D97-AF65-F5344CB8AC3E}">
        <p14:creationId xmlns:p14="http://schemas.microsoft.com/office/powerpoint/2010/main" val="41391061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Purposeful Rounding</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Rounding time worked in a fashion that is always detrimental to the employee (i.e., rounding up start times and rounding down end times)</a:t>
            </a:r>
          </a:p>
          <a:p>
            <a:endParaRPr lang="en-US" dirty="0"/>
          </a:p>
          <a:p>
            <a:r>
              <a:rPr lang="en-US" dirty="0" smtClean="0"/>
              <a:t>Requiring employees to begin work early and then rounding</a:t>
            </a:r>
          </a:p>
        </p:txBody>
      </p:sp>
    </p:spTree>
    <p:extLst>
      <p:ext uri="{BB962C8B-B14F-4D97-AF65-F5344CB8AC3E}">
        <p14:creationId xmlns:p14="http://schemas.microsoft.com/office/powerpoint/2010/main" val="113985260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Purposeful Rounding</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Rounding time worked is permissible so long as it goes both ways (i.e., round to the </a:t>
            </a:r>
            <a:r>
              <a:rPr lang="en-US" u="sng" dirty="0" smtClean="0"/>
              <a:t>nearest</a:t>
            </a:r>
            <a:r>
              <a:rPr lang="en-US" dirty="0" smtClean="0"/>
              <a:t> quarter hour it’ll usually average out)</a:t>
            </a:r>
          </a:p>
          <a:p>
            <a:endParaRPr lang="en-US" dirty="0"/>
          </a:p>
          <a:p>
            <a:r>
              <a:rPr lang="en-US" dirty="0" smtClean="0"/>
              <a:t>Employers cannot manipulate pay via rounding practices</a:t>
            </a:r>
          </a:p>
        </p:txBody>
      </p:sp>
    </p:spTree>
    <p:extLst>
      <p:ext uri="{BB962C8B-B14F-4D97-AF65-F5344CB8AC3E}">
        <p14:creationId xmlns:p14="http://schemas.microsoft.com/office/powerpoint/2010/main" val="32305715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Averaging Working Time Across Weeks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Example: An employee works 36 hours his week and 44 hours next week, but is only paid for a total of 80 hours that pay period</a:t>
            </a:r>
          </a:p>
        </p:txBody>
      </p:sp>
    </p:spTree>
    <p:extLst>
      <p:ext uri="{BB962C8B-B14F-4D97-AF65-F5344CB8AC3E}">
        <p14:creationId xmlns:p14="http://schemas.microsoft.com/office/powerpoint/2010/main" val="317504537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Averaging Working Time Across Weeks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Averaging across work weeks is never permitted, except for police and fire employees who are on an alternative 7(k) schedule</a:t>
            </a:r>
          </a:p>
          <a:p>
            <a:pPr lvl="1"/>
            <a:r>
              <a:rPr lang="en-US" dirty="0" smtClean="0"/>
              <a:t>Averaging across 7(k) working periods is not permitted</a:t>
            </a:r>
          </a:p>
        </p:txBody>
      </p:sp>
    </p:spTree>
    <p:extLst>
      <p:ext uri="{BB962C8B-B14F-4D97-AF65-F5344CB8AC3E}">
        <p14:creationId xmlns:p14="http://schemas.microsoft.com/office/powerpoint/2010/main" val="289061558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latin typeface="Arial Black" pitchFamily="34" charset="0"/>
              </a:rPr>
              <a:t>The Wave of Wage &amp; Hour</a:t>
            </a:r>
            <a:br>
              <a:rPr lang="en-US" altLang="en-US" dirty="0">
                <a:latin typeface="Arial Black" pitchFamily="34" charset="0"/>
              </a:rPr>
            </a:br>
            <a:r>
              <a:rPr lang="en-US" altLang="en-US" dirty="0">
                <a:latin typeface="Arial Black" pitchFamily="34" charset="0"/>
              </a:rPr>
              <a:t>Lawsuits </a:t>
            </a:r>
            <a:r>
              <a:rPr lang="en-US" altLang="en-US" dirty="0" smtClean="0">
                <a:latin typeface="Arial Black" pitchFamily="34" charset="0"/>
              </a:rPr>
              <a:t>Nationally</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1460659" y="1827213"/>
            <a:ext cx="7132320" cy="4114800"/>
          </a:xfrm>
          <a:prstGeom prst="rect">
            <a:avLst/>
          </a:prstGeom>
          <a:noFill/>
          <a:ln w="9525">
            <a:noFill/>
            <a:miter lim="800000"/>
            <a:headEnd/>
            <a:tailEnd/>
          </a:ln>
        </p:spPr>
      </p:pic>
    </p:spTree>
    <p:extLst>
      <p:ext uri="{BB962C8B-B14F-4D97-AF65-F5344CB8AC3E}">
        <p14:creationId xmlns:p14="http://schemas.microsoft.com/office/powerpoint/2010/main" val="37196090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Averaging Working Time Across Weeks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It is permitted to average </a:t>
            </a:r>
            <a:r>
              <a:rPr lang="en-US" b="1" u="sng" dirty="0" smtClean="0"/>
              <a:t>within</a:t>
            </a:r>
            <a:r>
              <a:rPr lang="en-US" dirty="0" smtClean="0"/>
              <a:t> a work week (or within a 7(k) work period)</a:t>
            </a:r>
          </a:p>
          <a:p>
            <a:pPr lvl="1"/>
            <a:r>
              <a:rPr lang="en-US" dirty="0" smtClean="0"/>
              <a:t>Example: An employee works 2 hours extra on Monday, can be given off 2 hours early later that same week without incurring overtime (since the employee doesn’t go over 40 for the week)</a:t>
            </a:r>
          </a:p>
        </p:txBody>
      </p:sp>
    </p:spTree>
    <p:extLst>
      <p:ext uri="{BB962C8B-B14F-4D97-AF65-F5344CB8AC3E}">
        <p14:creationId xmlns:p14="http://schemas.microsoft.com/office/powerpoint/2010/main" val="3864442585"/>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Involuntary Volunteers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In the public sector, you may use </a:t>
            </a:r>
            <a:r>
              <a:rPr lang="en-US" u="sng" dirty="0" smtClean="0"/>
              <a:t>bona fide</a:t>
            </a:r>
            <a:r>
              <a:rPr lang="en-US" dirty="0" smtClean="0"/>
              <a:t> volunteers without incurring an obligation to pay them</a:t>
            </a:r>
          </a:p>
          <a:p>
            <a:endParaRPr lang="en-US" dirty="0"/>
          </a:p>
          <a:p>
            <a:r>
              <a:rPr lang="en-US" dirty="0" smtClean="0"/>
              <a:t>The problem arises where the volunteering is not voluntary</a:t>
            </a:r>
          </a:p>
          <a:p>
            <a:pPr lvl="1"/>
            <a:r>
              <a:rPr lang="en-US" dirty="0" smtClean="0"/>
              <a:t>Example: Requiring through practice or policy that an employee volunteer to be considered for future employment</a:t>
            </a:r>
          </a:p>
        </p:txBody>
      </p:sp>
    </p:spTree>
    <p:extLst>
      <p:ext uri="{BB962C8B-B14F-4D97-AF65-F5344CB8AC3E}">
        <p14:creationId xmlns:p14="http://schemas.microsoft.com/office/powerpoint/2010/main" val="26143593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Involuntary Volunteers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Employees volunteering for their employer and performing the same duties as a volunteer that they perform as an employee</a:t>
            </a:r>
          </a:p>
          <a:p>
            <a:endParaRPr lang="en-US" dirty="0"/>
          </a:p>
        </p:txBody>
      </p:sp>
    </p:spTree>
    <p:extLst>
      <p:ext uri="{BB962C8B-B14F-4D97-AF65-F5344CB8AC3E}">
        <p14:creationId xmlns:p14="http://schemas.microsoft.com/office/powerpoint/2010/main" val="2604364734"/>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Involuntary Volunteers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Volunteers may only be compensated for reasonable expenses</a:t>
            </a:r>
          </a:p>
          <a:p>
            <a:endParaRPr lang="en-US" dirty="0"/>
          </a:p>
          <a:p>
            <a:r>
              <a:rPr lang="en-US" dirty="0" smtClean="0"/>
              <a:t>If also an employee for the same entity, volunteers cannot be assigned the same or similar duties as a volunteer that they perform as an employee</a:t>
            </a:r>
          </a:p>
          <a:p>
            <a:endParaRPr lang="en-US" dirty="0"/>
          </a:p>
        </p:txBody>
      </p:sp>
    </p:spTree>
    <p:extLst>
      <p:ext uri="{BB962C8B-B14F-4D97-AF65-F5344CB8AC3E}">
        <p14:creationId xmlns:p14="http://schemas.microsoft.com/office/powerpoint/2010/main" val="110960612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Involuntary Volunteers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Although not unlawful to draw applicants from your volunteer pool, caution should be exercised to ensure that it does not become a “de facto” prerequisite</a:t>
            </a:r>
          </a:p>
          <a:p>
            <a:pPr marL="0" indent="0">
              <a:buNone/>
            </a:pPr>
            <a:endParaRPr lang="en-US" dirty="0" smtClean="0"/>
          </a:p>
          <a:p>
            <a:pPr lvl="1"/>
            <a:r>
              <a:rPr lang="en-US" dirty="0" smtClean="0"/>
              <a:t>This should be audited on occasion</a:t>
            </a:r>
          </a:p>
          <a:p>
            <a:endParaRPr lang="en-US" dirty="0"/>
          </a:p>
        </p:txBody>
      </p:sp>
    </p:spTree>
    <p:extLst>
      <p:ext uri="{BB962C8B-B14F-4D97-AF65-F5344CB8AC3E}">
        <p14:creationId xmlns:p14="http://schemas.microsoft.com/office/powerpoint/2010/main" val="4227790088"/>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Incentive Pay, Bonuses, Etc.</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Paying compensation but not including it in the regular rate for purposes of calculating overtime compensation</a:t>
            </a:r>
          </a:p>
          <a:p>
            <a:endParaRPr lang="en-US" dirty="0"/>
          </a:p>
        </p:txBody>
      </p:sp>
    </p:spTree>
    <p:extLst>
      <p:ext uri="{BB962C8B-B14F-4D97-AF65-F5344CB8AC3E}">
        <p14:creationId xmlns:p14="http://schemas.microsoft.com/office/powerpoint/2010/main" val="96586539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Incentive Pay, Bonuses, Etc.</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The default rule under the FLSA is that </a:t>
            </a:r>
            <a:r>
              <a:rPr lang="en-US" u="sng" dirty="0" smtClean="0"/>
              <a:t>ALL</a:t>
            </a:r>
            <a:r>
              <a:rPr lang="en-US" dirty="0" smtClean="0"/>
              <a:t> remuneration must be included in the regular rate unless specifically excluded by law</a:t>
            </a:r>
          </a:p>
          <a:p>
            <a:endParaRPr lang="en-US" dirty="0"/>
          </a:p>
          <a:p>
            <a:r>
              <a:rPr lang="en-US" dirty="0" smtClean="0"/>
              <a:t>Incentive pay, even if required by law and even if paid by another entity, must be included in the overtime calculation</a:t>
            </a:r>
          </a:p>
          <a:p>
            <a:endParaRPr lang="en-US" dirty="0"/>
          </a:p>
        </p:txBody>
      </p:sp>
    </p:spTree>
    <p:extLst>
      <p:ext uri="{BB962C8B-B14F-4D97-AF65-F5344CB8AC3E}">
        <p14:creationId xmlns:p14="http://schemas.microsoft.com/office/powerpoint/2010/main" val="321768236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Incentive Pay, Bonuses, Etc.</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Shift differentials must be included in regular rate</a:t>
            </a:r>
          </a:p>
          <a:p>
            <a:endParaRPr lang="en-US" dirty="0" smtClean="0"/>
          </a:p>
          <a:p>
            <a:r>
              <a:rPr lang="en-US" dirty="0" smtClean="0"/>
              <a:t>Non-discretionary bonuses must be included</a:t>
            </a:r>
          </a:p>
          <a:p>
            <a:endParaRPr lang="en-US" dirty="0"/>
          </a:p>
          <a:p>
            <a:r>
              <a:rPr lang="en-US" dirty="0" smtClean="0"/>
              <a:t>On Call pay must be included </a:t>
            </a:r>
          </a:p>
          <a:p>
            <a:endParaRPr lang="en-US" dirty="0"/>
          </a:p>
          <a:p>
            <a:r>
              <a:rPr lang="en-US" dirty="0" smtClean="0"/>
              <a:t>Commission pay must be included</a:t>
            </a:r>
          </a:p>
        </p:txBody>
      </p:sp>
    </p:spTree>
    <p:extLst>
      <p:ext uri="{BB962C8B-B14F-4D97-AF65-F5344CB8AC3E}">
        <p14:creationId xmlns:p14="http://schemas.microsoft.com/office/powerpoint/2010/main" val="4089960323"/>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Incentive Pay, Bonuses, Etc.</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Generally excludable from regular rate:</a:t>
            </a:r>
          </a:p>
          <a:p>
            <a:pPr lvl="1"/>
            <a:r>
              <a:rPr lang="en-US" dirty="0"/>
              <a:t>B</a:t>
            </a:r>
            <a:r>
              <a:rPr lang="en-US" dirty="0" smtClean="0"/>
              <a:t>onuses that are discretionary as to whether they are paid and amount of pay</a:t>
            </a:r>
          </a:p>
          <a:p>
            <a:pPr lvl="1"/>
            <a:r>
              <a:rPr lang="en-US" dirty="0" smtClean="0"/>
              <a:t>Daily or Weekly Overtime Premiums</a:t>
            </a:r>
          </a:p>
          <a:p>
            <a:pPr lvl="1"/>
            <a:r>
              <a:rPr lang="en-US" dirty="0" smtClean="0"/>
              <a:t>Pay for Certain Time Not Worked (holiday, sick, vacation pay)</a:t>
            </a:r>
          </a:p>
          <a:p>
            <a:pPr lvl="1"/>
            <a:r>
              <a:rPr lang="en-US" dirty="0" smtClean="0"/>
              <a:t>Expense reimbursement </a:t>
            </a:r>
          </a:p>
          <a:p>
            <a:pPr lvl="1"/>
            <a:r>
              <a:rPr lang="en-US" dirty="0" smtClean="0"/>
              <a:t>Pension contributions</a:t>
            </a:r>
          </a:p>
        </p:txBody>
      </p:sp>
    </p:spTree>
    <p:extLst>
      <p:ext uri="{BB962C8B-B14F-4D97-AF65-F5344CB8AC3E}">
        <p14:creationId xmlns:p14="http://schemas.microsoft.com/office/powerpoint/2010/main" val="2522856919"/>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Not Paying for Certain Travel Time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Employees who are required to report to a specific location, but are not paid until they report to another job site</a:t>
            </a:r>
            <a:endParaRPr lang="en-US" dirty="0"/>
          </a:p>
        </p:txBody>
      </p:sp>
    </p:spTree>
    <p:extLst>
      <p:ext uri="{BB962C8B-B14F-4D97-AF65-F5344CB8AC3E}">
        <p14:creationId xmlns:p14="http://schemas.microsoft.com/office/powerpoint/2010/main" val="386539217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Florida Leads the Nation</a:t>
            </a:r>
            <a:br>
              <a:rPr lang="en-US" b="1" dirty="0" smtClean="0"/>
            </a:br>
            <a:r>
              <a:rPr lang="en-US" b="1" dirty="0" smtClean="0"/>
              <a:t>in FLSA Lawsuits</a:t>
            </a:r>
            <a:endParaRPr lang="en-US" b="1" dirty="0"/>
          </a:p>
        </p:txBody>
      </p:sp>
      <p:sp>
        <p:nvSpPr>
          <p:cNvPr id="3" name="Content Placeholder 2"/>
          <p:cNvSpPr>
            <a:spLocks noGrp="1"/>
          </p:cNvSpPr>
          <p:nvPr>
            <p:ph idx="1"/>
          </p:nvPr>
        </p:nvSpPr>
        <p:spPr/>
        <p:txBody>
          <a:bodyPr/>
          <a:lstStyle/>
          <a:p>
            <a:pPr marL="0" indent="0">
              <a:buNone/>
            </a:pPr>
            <a:endPar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Arial Black" panose="020B0A04020102020204" pitchFamily="34" charset="0"/>
            </a:endParaRPr>
          </a:p>
          <a:p>
            <a:pPr marL="0" indent="0">
              <a:buNone/>
            </a:pP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Arial Black" panose="020B0A04020102020204" pitchFamily="34" charset="0"/>
            </a:endParaRPr>
          </a:p>
          <a:p>
            <a:pPr marL="0" indent="0" algn="ctr">
              <a:buNone/>
            </a:pPr>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Arial Black" panose="020B0A04020102020204" pitchFamily="34" charset="0"/>
              </a:rPr>
              <a:t>BY </a:t>
            </a:r>
            <a:r>
              <a:rPr lang="en-US"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Arial Black" panose="020B0A04020102020204" pitchFamily="34" charset="0"/>
              </a:rPr>
              <a:t>FAR!!!!</a:t>
            </a:r>
            <a:endParaRPr lang="en-US" sz="6000" dirty="0">
              <a:latin typeface="Arial Black" panose="020B0A04020102020204" pitchFamily="34" charset="0"/>
            </a:endParaRPr>
          </a:p>
          <a:p>
            <a:endParaRPr lang="en-US" dirty="0"/>
          </a:p>
        </p:txBody>
      </p:sp>
    </p:spTree>
    <p:extLst>
      <p:ext uri="{BB962C8B-B14F-4D97-AF65-F5344CB8AC3E}">
        <p14:creationId xmlns:p14="http://schemas.microsoft.com/office/powerpoint/2010/main" val="25442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Not Paying for Certain Travel Time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FLSA regulations provide that travel that is “all in a day’s work” is compensable</a:t>
            </a:r>
          </a:p>
          <a:p>
            <a:pPr lvl="1"/>
            <a:r>
              <a:rPr lang="en-US" dirty="0" smtClean="0"/>
              <a:t>Travel from job site to job site must be recorded and paid</a:t>
            </a:r>
          </a:p>
          <a:p>
            <a:r>
              <a:rPr lang="en-US" dirty="0" smtClean="0"/>
              <a:t>Home to work travel is not generally compensable</a:t>
            </a:r>
          </a:p>
        </p:txBody>
      </p:sp>
    </p:spTree>
    <p:extLst>
      <p:ext uri="{BB962C8B-B14F-4D97-AF65-F5344CB8AC3E}">
        <p14:creationId xmlns:p14="http://schemas.microsoft.com/office/powerpoint/2010/main" val="6454839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Not Paying for Certain Travel Time</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a:t>If you require the employee to report to one site (i.e., to pick up tools or get assignments) before going to </a:t>
            </a:r>
            <a:r>
              <a:rPr lang="en-US" dirty="0" smtClean="0"/>
              <a:t>another job </a:t>
            </a:r>
            <a:r>
              <a:rPr lang="en-US" dirty="0"/>
              <a:t>site, you must compensate from </a:t>
            </a:r>
            <a:r>
              <a:rPr lang="en-US" dirty="0" smtClean="0"/>
              <a:t>time the employee arrives as the first site</a:t>
            </a:r>
            <a:endParaRPr lang="en-US" dirty="0"/>
          </a:p>
          <a:p>
            <a:pPr marL="0" indent="0">
              <a:buNone/>
            </a:pPr>
            <a:endParaRPr lang="en-US" dirty="0" smtClean="0"/>
          </a:p>
        </p:txBody>
      </p:sp>
    </p:spTree>
    <p:extLst>
      <p:ext uri="{BB962C8B-B14F-4D97-AF65-F5344CB8AC3E}">
        <p14:creationId xmlns:p14="http://schemas.microsoft.com/office/powerpoint/2010/main" val="281437691"/>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Problem: Preliminary and </a:t>
            </a:r>
            <a:r>
              <a:rPr lang="en-US" dirty="0" err="1" smtClean="0">
                <a:latin typeface="Arial Black" panose="020B0A04020102020204" pitchFamily="34" charset="0"/>
              </a:rPr>
              <a:t>Postliminary</a:t>
            </a:r>
            <a:r>
              <a:rPr lang="en-US" dirty="0" smtClean="0">
                <a:latin typeface="Arial Black" panose="020B0A04020102020204" pitchFamily="34" charset="0"/>
              </a:rPr>
              <a:t> Activities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Not paying for time spent donning and doffing safety gear or other similar specialized gear</a:t>
            </a:r>
          </a:p>
          <a:p>
            <a:endParaRPr lang="en-US" dirty="0"/>
          </a:p>
          <a:p>
            <a:r>
              <a:rPr lang="en-US" dirty="0" smtClean="0"/>
              <a:t>Not paying for time for activities such as going through security</a:t>
            </a:r>
          </a:p>
        </p:txBody>
      </p:sp>
    </p:spTree>
    <p:extLst>
      <p:ext uri="{BB962C8B-B14F-4D97-AF65-F5344CB8AC3E}">
        <p14:creationId xmlns:p14="http://schemas.microsoft.com/office/powerpoint/2010/main" val="158702700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The Solution: Preliminary and </a:t>
            </a:r>
            <a:r>
              <a:rPr lang="en-US" dirty="0" err="1" smtClean="0">
                <a:latin typeface="Arial Black" panose="020B0A04020102020204" pitchFamily="34" charset="0"/>
              </a:rPr>
              <a:t>Postliminary</a:t>
            </a:r>
            <a:r>
              <a:rPr lang="en-US" dirty="0" smtClean="0">
                <a:latin typeface="Arial Black" panose="020B0A04020102020204" pitchFamily="34" charset="0"/>
              </a:rPr>
              <a:t> Activities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Is the activity a “principal” activity or “integral and indispensable to a principal activity? </a:t>
            </a:r>
            <a:endParaRPr lang="en-US" dirty="0"/>
          </a:p>
          <a:p>
            <a:pPr lvl="1"/>
            <a:r>
              <a:rPr lang="en-US" dirty="0" smtClean="0"/>
              <a:t>If so, it is compensable</a:t>
            </a:r>
          </a:p>
          <a:p>
            <a:pPr lvl="1"/>
            <a:r>
              <a:rPr lang="en-US" dirty="0" smtClean="0"/>
              <a:t>All working tasks from the first principal activity to the last activity are generally compensable</a:t>
            </a:r>
          </a:p>
          <a:p>
            <a:r>
              <a:rPr lang="en-US" dirty="0" smtClean="0"/>
              <a:t>In contrast, activities that are preliminary or </a:t>
            </a:r>
            <a:r>
              <a:rPr lang="en-US" dirty="0" err="1" smtClean="0"/>
              <a:t>postliminary</a:t>
            </a:r>
            <a:r>
              <a:rPr lang="en-US" dirty="0" smtClean="0"/>
              <a:t> are not compensable</a:t>
            </a:r>
          </a:p>
        </p:txBody>
      </p:sp>
    </p:spTree>
    <p:extLst>
      <p:ext uri="{BB962C8B-B14F-4D97-AF65-F5344CB8AC3E}">
        <p14:creationId xmlns:p14="http://schemas.microsoft.com/office/powerpoint/2010/main" val="35355871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Other Tips to Minimize Risk</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For salaried exempt employees, implement a policy prohibiting unlawful salary deductions, with a complaint procedure</a:t>
            </a:r>
          </a:p>
          <a:p>
            <a:endParaRPr lang="en-US" dirty="0"/>
          </a:p>
          <a:p>
            <a:r>
              <a:rPr lang="en-US" dirty="0" smtClean="0"/>
              <a:t>Routine checks and audits of exemptions, employee status, time cards, overtime calculations</a:t>
            </a:r>
          </a:p>
        </p:txBody>
      </p:sp>
    </p:spTree>
    <p:extLst>
      <p:ext uri="{BB962C8B-B14F-4D97-AF65-F5344CB8AC3E}">
        <p14:creationId xmlns:p14="http://schemas.microsoft.com/office/powerpoint/2010/main" val="291686493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SAMPLE POLICY</a:t>
            </a:r>
            <a:endParaRPr lang="en-US" dirty="0">
              <a:latin typeface="Arial Black" panose="020B0A04020102020204" pitchFamily="34" charset="0"/>
            </a:endParaRPr>
          </a:p>
        </p:txBody>
      </p:sp>
      <p:sp>
        <p:nvSpPr>
          <p:cNvPr id="4" name="TextBox 3"/>
          <p:cNvSpPr txBox="1"/>
          <p:nvPr/>
        </p:nvSpPr>
        <p:spPr>
          <a:xfrm>
            <a:off x="1447800" y="2057400"/>
            <a:ext cx="7086600" cy="2462213"/>
          </a:xfrm>
          <a:prstGeom prst="rect">
            <a:avLst/>
          </a:prstGeom>
          <a:noFill/>
        </p:spPr>
        <p:txBody>
          <a:bodyPr wrap="square" rtlCol="0">
            <a:spAutoFit/>
          </a:bodyPr>
          <a:lstStyle/>
          <a:p>
            <a:pPr marL="0" indent="0" algn="ctr">
              <a:buNone/>
            </a:pPr>
            <a:r>
              <a:rPr lang="en-US" sz="1400" b="1" u="sng" dirty="0"/>
              <a:t>PROHIBITION ON IMPROPER SALARY DEDUCTIONS</a:t>
            </a:r>
            <a:endParaRPr lang="en-US" sz="1400" dirty="0"/>
          </a:p>
          <a:p>
            <a:pPr algn="just"/>
            <a:endParaRPr lang="en-US" sz="1400" dirty="0"/>
          </a:p>
          <a:p>
            <a:pPr marL="0" indent="0" algn="just">
              <a:buNone/>
            </a:pPr>
            <a:r>
              <a:rPr lang="en-US" sz="1400" dirty="0"/>
              <a:t>It is the City’s policy to comply with all applicable wage and hour laws and regulations.  In accordance with this policy, the City prohibits deductions from the salary of exempt employees except where otherwise permitted by law.  </a:t>
            </a:r>
          </a:p>
          <a:p>
            <a:pPr algn="just"/>
            <a:endParaRPr lang="en-US" sz="1400" dirty="0"/>
          </a:p>
          <a:p>
            <a:pPr marL="0" indent="0" algn="just">
              <a:buNone/>
            </a:pPr>
            <a:r>
              <a:rPr lang="en-US" sz="1400" dirty="0"/>
              <a:t>If you believe that an improper deduction has been made to your salary, you must immediately report it to the Director of Human Resources.  Reports of improper deductions will be promptly investigated and, if it is determined that an improper deduction was made, the deduction will be reimbursed.</a:t>
            </a:r>
            <a:endParaRPr lang="en-US" sz="1400" dirty="0"/>
          </a:p>
        </p:txBody>
      </p:sp>
    </p:spTree>
    <p:extLst>
      <p:ext uri="{BB962C8B-B14F-4D97-AF65-F5344CB8AC3E}">
        <p14:creationId xmlns:p14="http://schemas.microsoft.com/office/powerpoint/2010/main" val="12627870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Remedies - Penalties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sz="2400" dirty="0" smtClean="0"/>
              <a:t>Injunctive Relief (rare except for retaliation cases)</a:t>
            </a:r>
          </a:p>
          <a:p>
            <a:pPr>
              <a:buNone/>
            </a:pPr>
            <a:endParaRPr lang="en-US" sz="2400" dirty="0" smtClean="0"/>
          </a:p>
          <a:p>
            <a:r>
              <a:rPr lang="en-US" sz="2400" dirty="0" smtClean="0"/>
              <a:t>Back Wages (not for more than 2 years, or for willful violations 3 years)</a:t>
            </a:r>
          </a:p>
          <a:p>
            <a:endParaRPr lang="en-US" sz="2400" dirty="0" smtClean="0"/>
          </a:p>
          <a:p>
            <a:r>
              <a:rPr lang="en-US" sz="2400" dirty="0" smtClean="0"/>
              <a:t>Liquidated Damages (discretionary where employer cannot show good faith)</a:t>
            </a:r>
          </a:p>
          <a:p>
            <a:pPr>
              <a:buNone/>
            </a:pPr>
            <a:endParaRPr lang="en-US" sz="2400" dirty="0" smtClean="0"/>
          </a:p>
          <a:p>
            <a:r>
              <a:rPr lang="en-US" sz="2400" dirty="0" smtClean="0"/>
              <a:t>Prejudgment Interest (not recoverable in 11</a:t>
            </a:r>
            <a:r>
              <a:rPr lang="en-US" sz="2400" baseline="30000" dirty="0" smtClean="0"/>
              <a:t>th</a:t>
            </a:r>
            <a:r>
              <a:rPr lang="en-US" sz="2400" dirty="0" smtClean="0"/>
              <a:t> Circuit)</a:t>
            </a:r>
          </a:p>
          <a:p>
            <a:pPr>
              <a:buNone/>
            </a:pPr>
            <a:endParaRPr lang="en-US" sz="2400" dirty="0" smtClean="0"/>
          </a:p>
          <a:p>
            <a:r>
              <a:rPr lang="en-US" sz="2400" dirty="0" smtClean="0"/>
              <a:t>Attorney’s Fees (reasonable)</a:t>
            </a:r>
          </a:p>
          <a:p>
            <a:endParaRPr lang="en-US" sz="2400" dirty="0" smtClean="0"/>
          </a:p>
          <a:p>
            <a:r>
              <a:rPr lang="en-US" sz="2400" dirty="0" smtClean="0"/>
              <a:t>Criminal: Fines and Imprisonment (if willful violation proven)</a:t>
            </a:r>
            <a:endParaRPr lang="en-US" sz="2400" dirty="0"/>
          </a:p>
        </p:txBody>
      </p:sp>
    </p:spTree>
    <p:extLst>
      <p:ext uri="{BB962C8B-B14F-4D97-AF65-F5344CB8AC3E}">
        <p14:creationId xmlns:p14="http://schemas.microsoft.com/office/powerpoint/2010/main" val="30150792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27825" y="2967335"/>
            <a:ext cx="4288353"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TextBox 7"/>
          <p:cNvSpPr txBox="1"/>
          <p:nvPr/>
        </p:nvSpPr>
        <p:spPr>
          <a:xfrm>
            <a:off x="2057400" y="4267200"/>
            <a:ext cx="5029200" cy="1200329"/>
          </a:xfrm>
          <a:prstGeom prst="rect">
            <a:avLst/>
          </a:prstGeom>
          <a:noFill/>
        </p:spPr>
        <p:txBody>
          <a:bodyPr wrap="square" rtlCol="0">
            <a:spAutoFit/>
          </a:bodyPr>
          <a:lstStyle/>
          <a:p>
            <a:pPr algn="just"/>
            <a:r>
              <a:rPr lang="en-US" dirty="0" smtClean="0"/>
              <a:t>For questions, comments, criticisms, or suggestions, please give me a call at (813-251-1210) or send me an email at </a:t>
            </a:r>
            <a:r>
              <a:rPr lang="en-US" dirty="0" smtClean="0">
                <a:hlinkClick r:id="rId2"/>
              </a:rPr>
              <a:t>bkoji@anblaw.com</a:t>
            </a:r>
            <a:r>
              <a:rPr lang="en-US" dirty="0" smtClean="0"/>
              <a:t>. </a:t>
            </a:r>
            <a:endParaRPr lang="en-US" dirty="0"/>
          </a:p>
        </p:txBody>
      </p:sp>
    </p:spTree>
    <p:extLst>
      <p:ext uri="{BB962C8B-B14F-4D97-AF65-F5344CB8AC3E}">
        <p14:creationId xmlns:p14="http://schemas.microsoft.com/office/powerpoint/2010/main" val="307660453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830388" y="1827213"/>
            <a:ext cx="7313612" cy="4114800"/>
          </a:xfrm>
        </p:spPr>
        <p:txBody>
          <a:bodyPr/>
          <a:lstStyle/>
          <a:p>
            <a:r>
              <a:rPr lang="en-US" dirty="0" smtClean="0"/>
              <a:t>From 2000 to 2006, FLSA lawsuits rose by 1200% in the Middle District of Florida</a:t>
            </a:r>
          </a:p>
          <a:p>
            <a:pPr lvl="1"/>
            <a:r>
              <a:rPr lang="en-US" dirty="0" smtClean="0"/>
              <a:t>43 Lawsuits in 2000</a:t>
            </a:r>
          </a:p>
          <a:p>
            <a:pPr lvl="1"/>
            <a:r>
              <a:rPr lang="en-US" dirty="0" smtClean="0"/>
              <a:t>561 Lawsuits as of mid-2006</a:t>
            </a:r>
          </a:p>
          <a:p>
            <a:pPr marL="457200" lvl="1" indent="0">
              <a:buNone/>
            </a:pPr>
            <a:endParaRPr lang="en-US" dirty="0" smtClean="0"/>
          </a:p>
          <a:p>
            <a:r>
              <a:rPr lang="en-US" dirty="0" smtClean="0"/>
              <a:t>44% of all FLSA lawsuits Nationwide</a:t>
            </a:r>
            <a:endParaRPr lang="en-US" dirty="0"/>
          </a:p>
        </p:txBody>
      </p:sp>
    </p:spTree>
    <p:extLst>
      <p:ext uri="{BB962C8B-B14F-4D97-AF65-F5344CB8AC3E}">
        <p14:creationId xmlns:p14="http://schemas.microsoft.com/office/powerpoint/2010/main" val="1834802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2011</a:t>
            </a:r>
            <a:endParaRPr lang="en-US" dirty="0">
              <a:latin typeface="Arial Black" panose="020B0A04020102020204" pitchFamily="34" charset="0"/>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0013" y="1864324"/>
            <a:ext cx="7313612" cy="4040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6813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latin typeface="Arial Black" panose="020B0A04020102020204" pitchFamily="34" charset="0"/>
              </a:rPr>
              <a:t>The Trend Has Continued</a:t>
            </a:r>
            <a:endParaRPr lang="en-US" dirty="0">
              <a:latin typeface="Arial Black" panose="020B0A04020102020204" pitchFamily="34" charset="0"/>
            </a:endParaRPr>
          </a:p>
        </p:txBody>
      </p:sp>
      <p:sp>
        <p:nvSpPr>
          <p:cNvPr id="7" name="Content Placeholder 6"/>
          <p:cNvSpPr>
            <a:spLocks noGrp="1"/>
          </p:cNvSpPr>
          <p:nvPr>
            <p:ph idx="1"/>
          </p:nvPr>
        </p:nvSpPr>
        <p:spPr/>
        <p:txBody>
          <a:bodyPr/>
          <a:lstStyle/>
          <a:p>
            <a:pPr algn="ctr">
              <a:buNone/>
            </a:pPr>
            <a:r>
              <a:rPr lang="en-US" dirty="0" smtClean="0"/>
              <a:t>Percentage of all FLSA Cases</a:t>
            </a:r>
          </a:p>
          <a:p>
            <a:pPr algn="ctr">
              <a:buNone/>
            </a:pPr>
            <a:r>
              <a:rPr lang="en-US" dirty="0" smtClean="0"/>
              <a:t>Filed in Florida</a:t>
            </a:r>
          </a:p>
          <a:p>
            <a:pPr algn="ctr">
              <a:buNone/>
            </a:pPr>
            <a:endParaRPr lang="en-US" dirty="0"/>
          </a:p>
          <a:p>
            <a:pPr>
              <a:buFont typeface="Wingdings" pitchFamily="2" charset="2"/>
              <a:buChar char="l"/>
            </a:pPr>
            <a:r>
              <a:rPr lang="en-US" dirty="0"/>
              <a:t>2008 </a:t>
            </a:r>
            <a:r>
              <a:rPr lang="en-US" dirty="0">
                <a:sym typeface="Wingdings"/>
              </a:rPr>
              <a:t> 44.8%</a:t>
            </a:r>
          </a:p>
          <a:p>
            <a:pPr>
              <a:buFont typeface="Wingdings" pitchFamily="2" charset="2"/>
              <a:buChar char="l"/>
            </a:pPr>
            <a:r>
              <a:rPr lang="en-US" dirty="0">
                <a:sym typeface="Wingdings"/>
              </a:rPr>
              <a:t>2009  34.5%</a:t>
            </a:r>
          </a:p>
          <a:p>
            <a:pPr>
              <a:buFont typeface="Wingdings" pitchFamily="2" charset="2"/>
              <a:buChar char="l"/>
            </a:pPr>
            <a:r>
              <a:rPr lang="en-US" dirty="0">
                <a:sym typeface="Wingdings"/>
              </a:rPr>
              <a:t>2010  31.7%</a:t>
            </a:r>
          </a:p>
          <a:p>
            <a:pPr>
              <a:buFont typeface="Wingdings" pitchFamily="2" charset="2"/>
              <a:buChar char="l"/>
            </a:pPr>
            <a:r>
              <a:rPr lang="en-US" dirty="0">
                <a:sym typeface="Wingdings"/>
              </a:rPr>
              <a:t>2011  32.0%*</a:t>
            </a:r>
          </a:p>
          <a:p>
            <a:pPr>
              <a:buNone/>
            </a:pPr>
            <a:endParaRPr lang="en-US" dirty="0">
              <a:sym typeface="Wingdings"/>
            </a:endParaRPr>
          </a:p>
          <a:p>
            <a:pPr>
              <a:buNone/>
            </a:pPr>
            <a:r>
              <a:rPr lang="en-US" sz="1400" dirty="0"/>
              <a:t>* As of October 24, 2011</a:t>
            </a:r>
          </a:p>
          <a:p>
            <a:endParaRPr lang="en-US" dirty="0"/>
          </a:p>
        </p:txBody>
      </p:sp>
    </p:spTree>
    <p:extLst>
      <p:ext uri="{BB962C8B-B14F-4D97-AF65-F5344CB8AC3E}">
        <p14:creationId xmlns:p14="http://schemas.microsoft.com/office/powerpoint/2010/main" val="33201262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3" y="228600"/>
            <a:ext cx="7313612" cy="1143000"/>
          </a:xfrm>
        </p:spPr>
        <p:txBody>
          <a:bodyPr/>
          <a:lstStyle/>
          <a:p>
            <a:pPr algn="ctr"/>
            <a:r>
              <a:rPr lang="en-US" dirty="0" smtClean="0">
                <a:latin typeface="Arial Black" panose="020B0A04020102020204" pitchFamily="34" charset="0"/>
              </a:rPr>
              <a:t>1991-2012</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endParaRPr lang="en-US" dirty="0"/>
          </a:p>
        </p:txBody>
      </p:sp>
      <p:pic>
        <p:nvPicPr>
          <p:cNvPr id="2050" name="Picture 2" descr="C:\Users\Home\Desktop\FLSA Cases 1991-20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28800"/>
            <a:ext cx="72390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5348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2013 and 2014</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FLSA Lawsuits in 2013 once again topped 8,200 Nationwide</a:t>
            </a:r>
          </a:p>
          <a:p>
            <a:endParaRPr lang="en-US" dirty="0"/>
          </a:p>
          <a:p>
            <a:r>
              <a:rPr lang="en-US" dirty="0" smtClean="0"/>
              <a:t>We are on pace to set another record in 2014</a:t>
            </a:r>
            <a:endParaRPr lang="en-US" dirty="0"/>
          </a:p>
        </p:txBody>
      </p:sp>
    </p:spTree>
    <p:extLst>
      <p:ext uri="{BB962C8B-B14F-4D97-AF65-F5344CB8AC3E}">
        <p14:creationId xmlns:p14="http://schemas.microsoft.com/office/powerpoint/2010/main" val="41291573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Eclipse">
  <a:themeElements>
    <a:clrScheme name="">
      <a:dk1>
        <a:srgbClr val="000000"/>
      </a:dk1>
      <a:lt1>
        <a:srgbClr val="CCECFF"/>
      </a:lt1>
      <a:dk2>
        <a:srgbClr val="000000"/>
      </a:dk2>
      <a:lt2>
        <a:srgbClr val="000099"/>
      </a:lt2>
      <a:accent1>
        <a:srgbClr val="B4B1DB"/>
      </a:accent1>
      <a:accent2>
        <a:srgbClr val="61C1D7"/>
      </a:accent2>
      <a:accent3>
        <a:srgbClr val="E2F4FF"/>
      </a:accent3>
      <a:accent4>
        <a:srgbClr val="000000"/>
      </a:accent4>
      <a:accent5>
        <a:srgbClr val="D6D5EA"/>
      </a:accent5>
      <a:accent6>
        <a:srgbClr val="57AFC3"/>
      </a:accent6>
      <a:hlink>
        <a:srgbClr val="257177"/>
      </a:hlink>
      <a:folHlink>
        <a:srgbClr val="3366FF"/>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Eclipse 11">
        <a:dk1>
          <a:srgbClr val="000000"/>
        </a:dk1>
        <a:lt1>
          <a:srgbClr val="64AAAE"/>
        </a:lt1>
        <a:dk2>
          <a:srgbClr val="000000"/>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12">
        <a:dk1>
          <a:srgbClr val="000000"/>
        </a:dk1>
        <a:lt1>
          <a:srgbClr val="6FA3A1"/>
        </a:lt1>
        <a:dk2>
          <a:srgbClr val="000000"/>
        </a:dk2>
        <a:lt2>
          <a:srgbClr val="5F5F5F"/>
        </a:lt2>
        <a:accent1>
          <a:srgbClr val="B4B1DB"/>
        </a:accent1>
        <a:accent2>
          <a:srgbClr val="61C1D7"/>
        </a:accent2>
        <a:accent3>
          <a:srgbClr val="BBCECD"/>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13">
        <a:dk1>
          <a:srgbClr val="000000"/>
        </a:dk1>
        <a:lt1>
          <a:srgbClr val="3BD794"/>
        </a:lt1>
        <a:dk2>
          <a:srgbClr val="000000"/>
        </a:dk2>
        <a:lt2>
          <a:srgbClr val="5F5F5F"/>
        </a:lt2>
        <a:accent1>
          <a:srgbClr val="B4B1DB"/>
        </a:accent1>
        <a:accent2>
          <a:srgbClr val="61C1D7"/>
        </a:accent2>
        <a:accent3>
          <a:srgbClr val="AFE8C8"/>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14">
        <a:dk1>
          <a:srgbClr val="000000"/>
        </a:dk1>
        <a:lt1>
          <a:srgbClr val="66FFCC"/>
        </a:lt1>
        <a:dk2>
          <a:srgbClr val="000000"/>
        </a:dk2>
        <a:lt2>
          <a:srgbClr val="5F5F5F"/>
        </a:lt2>
        <a:accent1>
          <a:srgbClr val="B4B1DB"/>
        </a:accent1>
        <a:accent2>
          <a:srgbClr val="61C1D7"/>
        </a:accent2>
        <a:accent3>
          <a:srgbClr val="B8FFE2"/>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15">
        <a:dk1>
          <a:srgbClr val="000000"/>
        </a:dk1>
        <a:lt1>
          <a:srgbClr val="99FFCC"/>
        </a:lt1>
        <a:dk2>
          <a:srgbClr val="000000"/>
        </a:dk2>
        <a:lt2>
          <a:srgbClr val="5F5F5F"/>
        </a:lt2>
        <a:accent1>
          <a:srgbClr val="B4B1DB"/>
        </a:accent1>
        <a:accent2>
          <a:srgbClr val="61C1D7"/>
        </a:accent2>
        <a:accent3>
          <a:srgbClr val="CAFFE2"/>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16">
        <a:dk1>
          <a:srgbClr val="000000"/>
        </a:dk1>
        <a:lt1>
          <a:srgbClr val="99CCFF"/>
        </a:lt1>
        <a:dk2>
          <a:srgbClr val="000000"/>
        </a:dk2>
        <a:lt2>
          <a:srgbClr val="5F5F5F"/>
        </a:lt2>
        <a:accent1>
          <a:srgbClr val="B4B1DB"/>
        </a:accent1>
        <a:accent2>
          <a:srgbClr val="61C1D7"/>
        </a:accent2>
        <a:accent3>
          <a:srgbClr val="CAE2FF"/>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1579</TotalTime>
  <Words>1598</Words>
  <Application>Microsoft Office PowerPoint</Application>
  <PresentationFormat>On-screen Show (4:3)</PresentationFormat>
  <Paragraphs>195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Eclipse</vt:lpstr>
      <vt:lpstr>2014 WAGE AND HOUR UPDATE</vt:lpstr>
      <vt:lpstr>First for the Bad News</vt:lpstr>
      <vt:lpstr>The Wave of Wage &amp; Hour Lawsuits Nationally</vt:lpstr>
      <vt:lpstr>Florida Leads the Nation in FLSA Lawsuits</vt:lpstr>
      <vt:lpstr>PowerPoint Presentation</vt:lpstr>
      <vt:lpstr>2011</vt:lpstr>
      <vt:lpstr>The Trend Has Continued</vt:lpstr>
      <vt:lpstr>1991-2012</vt:lpstr>
      <vt:lpstr>2013 and 2014</vt:lpstr>
      <vt:lpstr>WHY????</vt:lpstr>
      <vt:lpstr>According to the GAO</vt:lpstr>
      <vt:lpstr>In Other Words</vt:lpstr>
      <vt:lpstr>THE GOOD NEWS</vt:lpstr>
      <vt:lpstr>The Problem: Timecards</vt:lpstr>
      <vt:lpstr>The Problem: Timecards</vt:lpstr>
      <vt:lpstr>The Solution: Timecards</vt:lpstr>
      <vt:lpstr>The Solution: Timecards</vt:lpstr>
      <vt:lpstr>The Problem: Unpaid Meal Periods</vt:lpstr>
      <vt:lpstr>The Solution: Unpaid Meal Periods</vt:lpstr>
      <vt:lpstr>The Problem: Reporting Early for Work/Staying Late</vt:lpstr>
      <vt:lpstr>The Problem: Reporting Early for Work/Staying Late</vt:lpstr>
      <vt:lpstr>The Solution: Reporting Early for Work/Staying Late</vt:lpstr>
      <vt:lpstr>The Solution: Reporting Early for Work/Staying Late</vt:lpstr>
      <vt:lpstr>The Problem: Not Getting Approval for Overtime</vt:lpstr>
      <vt:lpstr>The Solution: Not Getting Approval for Overtime</vt:lpstr>
      <vt:lpstr>The Problem: Purposeful Rounding</vt:lpstr>
      <vt:lpstr>The Solution: Purposeful Rounding</vt:lpstr>
      <vt:lpstr>The Problem: Averaging Working Time Across Weeks</vt:lpstr>
      <vt:lpstr>The Solution: Averaging Working Time Across Weeks</vt:lpstr>
      <vt:lpstr>The Solution: Averaging Working Time Across Weeks</vt:lpstr>
      <vt:lpstr>The Problem: Involuntary Volunteers</vt:lpstr>
      <vt:lpstr>The Problem: Involuntary Volunteers</vt:lpstr>
      <vt:lpstr>The Solution: Involuntary Volunteers</vt:lpstr>
      <vt:lpstr>The Solution: Involuntary Volunteers</vt:lpstr>
      <vt:lpstr>The Problem: Incentive Pay, Bonuses, Etc.</vt:lpstr>
      <vt:lpstr>The Solution: Incentive Pay, Bonuses, Etc.</vt:lpstr>
      <vt:lpstr>The Solution: Incentive Pay, Bonuses, Etc.</vt:lpstr>
      <vt:lpstr>The Solution: Incentive Pay, Bonuses, Etc.</vt:lpstr>
      <vt:lpstr>The Problem: Not Paying for Certain Travel Time</vt:lpstr>
      <vt:lpstr>The Solution: Not Paying for Certain Travel Time</vt:lpstr>
      <vt:lpstr>The Solution: Not Paying for Certain Travel Time</vt:lpstr>
      <vt:lpstr>The Problem: Preliminary and Postliminary Activities</vt:lpstr>
      <vt:lpstr>The Solution: Preliminary and Postliminary Activities</vt:lpstr>
      <vt:lpstr>Other Tips to Minimize Risk</vt:lpstr>
      <vt:lpstr>SAMPLE POLICY</vt:lpstr>
      <vt:lpstr>Employee Remedies - Penalties</vt:lpstr>
      <vt:lpstr>PowerPoint Presentation</vt:lpstr>
    </vt:vector>
  </TitlesOfParts>
  <Company>HCData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Koji" &lt;BKoji@anblaw.com&gt;</dc:creator>
  <cp:lastModifiedBy>Brian Koji</cp:lastModifiedBy>
  <cp:revision>103</cp:revision>
  <cp:lastPrinted>2014-12-03T16:02:15Z</cp:lastPrinted>
  <dcterms:created xsi:type="dcterms:W3CDTF">2005-08-23T20:02:11Z</dcterms:created>
  <dcterms:modified xsi:type="dcterms:W3CDTF">2014-12-03T16:33:00Z</dcterms:modified>
</cp:coreProperties>
</file>