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93" r:id="rId4"/>
    <p:sldId id="294" r:id="rId5"/>
    <p:sldId id="295"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91" r:id="rId20"/>
    <p:sldId id="292" r:id="rId21"/>
    <p:sldId id="300" r:id="rId22"/>
    <p:sldId id="301" r:id="rId23"/>
    <p:sldId id="271" r:id="rId24"/>
    <p:sldId id="272" r:id="rId25"/>
    <p:sldId id="273" r:id="rId26"/>
    <p:sldId id="274" r:id="rId27"/>
    <p:sldId id="279" r:id="rId28"/>
    <p:sldId id="275" r:id="rId29"/>
    <p:sldId id="276" r:id="rId30"/>
    <p:sldId id="277" r:id="rId31"/>
    <p:sldId id="278" r:id="rId32"/>
    <p:sldId id="280" r:id="rId33"/>
    <p:sldId id="296" r:id="rId34"/>
    <p:sldId id="298" r:id="rId35"/>
    <p:sldId id="281" r:id="rId36"/>
    <p:sldId id="283" r:id="rId37"/>
    <p:sldId id="285" r:id="rId38"/>
    <p:sldId id="284" r:id="rId39"/>
    <p:sldId id="287" r:id="rId40"/>
    <p:sldId id="288" r:id="rId41"/>
    <p:sldId id="286" r:id="rId42"/>
    <p:sldId id="282" r:id="rId43"/>
    <p:sldId id="289" r:id="rId44"/>
    <p:sldId id="29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6A32D1-6A67-455A-9509-91B68D44AA13}" type="datetimeFigureOut">
              <a:rPr lang="en-US" smtClean="0"/>
              <a:t>5/15/2014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4A8CB-5097-4F48-B730-649200F2596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B543A9A-B6A7-415D-9149-E4744CE981E8}" type="slidenum">
              <a:rPr lang="en-US" smtClean="0"/>
              <a:pPr/>
              <a:t>33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t>34599_2</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34BFA5-F526-41F6-B6A0-F8AD31897DAC}" type="slidenum">
              <a:rPr lang="en-US" smtClean="0"/>
              <a:pPr/>
              <a:t>34</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t>34599_2</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5/15/2014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5/15/2014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5/15/2014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5/15/2014</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200" y="3611418"/>
            <a:ext cx="6578600" cy="1828800"/>
          </a:xfrm>
        </p:spPr>
        <p:txBody>
          <a:bodyPr/>
          <a:lstStyle/>
          <a:p>
            <a:pPr algn="l"/>
            <a:r>
              <a:rPr lang="en-US" sz="3200" dirty="0" smtClean="0"/>
              <a:t>Navigating employee leaves:</a:t>
            </a:r>
            <a:r>
              <a:rPr lang="en-US" dirty="0" smtClean="0"/>
              <a:t/>
            </a:r>
            <a:br>
              <a:rPr lang="en-US" dirty="0" smtClean="0"/>
            </a:br>
            <a:r>
              <a:rPr lang="en-US" dirty="0" smtClean="0"/>
              <a:t/>
            </a:r>
            <a:br>
              <a:rPr lang="en-US" dirty="0" smtClean="0"/>
            </a:br>
            <a:r>
              <a:rPr lang="en-US" sz="2800" cap="none" dirty="0" smtClean="0"/>
              <a:t>Under FMLA, ADA, and USERRA</a:t>
            </a:r>
            <a:endParaRPr lang="en-US" cap="none" dirty="0"/>
          </a:p>
        </p:txBody>
      </p:sp>
      <p:pic>
        <p:nvPicPr>
          <p:cNvPr id="4" name="Picture 3" descr="Logo.jpg"/>
          <p:cNvPicPr>
            <a:picLocks noChangeAspect="1" noChangeArrowheads="1"/>
          </p:cNvPicPr>
          <p:nvPr/>
        </p:nvPicPr>
        <p:blipFill>
          <a:blip r:embed="rId2" cstate="print"/>
          <a:srcRect l="5415" b="-15"/>
          <a:stretch>
            <a:fillRect/>
          </a:stretch>
        </p:blipFill>
        <p:spPr bwMode="auto">
          <a:xfrm>
            <a:off x="7010400" y="858982"/>
            <a:ext cx="1993237" cy="1281367"/>
          </a:xfrm>
          <a:prstGeom prst="rect">
            <a:avLst/>
          </a:prstGeom>
          <a:noFill/>
          <a:ln w="9525">
            <a:noFill/>
            <a:miter lim="800000"/>
            <a:headEnd/>
            <a:tailEnd/>
          </a:ln>
        </p:spPr>
      </p:pic>
      <p:sp>
        <p:nvSpPr>
          <p:cNvPr id="5" name="Subtitle 2"/>
          <p:cNvSpPr>
            <a:spLocks noGrp="1"/>
          </p:cNvSpPr>
          <p:nvPr>
            <p:ph type="subTitle" idx="1"/>
          </p:nvPr>
        </p:nvSpPr>
        <p:spPr>
          <a:xfrm>
            <a:off x="7022437" y="3435927"/>
            <a:ext cx="1981200" cy="1828800"/>
          </a:xfrm>
        </p:spPr>
        <p:txBody>
          <a:bodyPr>
            <a:noAutofit/>
          </a:bodyPr>
          <a:lstStyle/>
          <a:p>
            <a:r>
              <a:rPr lang="en-US" sz="1400" dirty="0" smtClean="0"/>
              <a:t>Presented by:</a:t>
            </a:r>
          </a:p>
          <a:p>
            <a:endParaRPr lang="en-US" sz="1400" dirty="0" smtClean="0"/>
          </a:p>
          <a:p>
            <a:r>
              <a:rPr lang="en-US" sz="1400" dirty="0" smtClean="0"/>
              <a:t>Jason E. Vail,</a:t>
            </a:r>
          </a:p>
          <a:p>
            <a:r>
              <a:rPr lang="en-US" sz="1400" dirty="0" smtClean="0"/>
              <a:t>Partner</a:t>
            </a:r>
          </a:p>
          <a:p>
            <a:endParaRPr lang="en-US" sz="1400" dirty="0" smtClean="0"/>
          </a:p>
          <a:p>
            <a:r>
              <a:rPr lang="en-US" sz="1400" dirty="0" smtClean="0"/>
              <a:t>906 N. Monroe St.</a:t>
            </a:r>
          </a:p>
          <a:p>
            <a:r>
              <a:rPr lang="en-US" sz="1400" dirty="0" smtClean="0"/>
              <a:t>Tallahassee, FL</a:t>
            </a:r>
          </a:p>
          <a:p>
            <a:r>
              <a:rPr lang="en-US" sz="1400" dirty="0" smtClean="0"/>
              <a:t>32303</a:t>
            </a:r>
          </a:p>
          <a:p>
            <a:r>
              <a:rPr lang="en-US" sz="1400" dirty="0" smtClean="0"/>
              <a:t>850.561.0332</a:t>
            </a:r>
          </a:p>
          <a:p>
            <a:r>
              <a:rPr lang="en-US" sz="1400" dirty="0" smtClean="0"/>
              <a:t>jvail@anblaw.com</a:t>
            </a:r>
          </a:p>
          <a:p>
            <a:endParaRPr lang="en-US" sz="1600" dirty="0" smtClean="0"/>
          </a:p>
          <a:p>
            <a:endParaRPr lang="en-US" sz="1600" dirty="0" smtClean="0"/>
          </a:p>
          <a:p>
            <a:endParaRPr lang="en-US" sz="1600" dirty="0" smtClean="0"/>
          </a:p>
        </p:txBody>
      </p:sp>
      <p:pic>
        <p:nvPicPr>
          <p:cNvPr id="35842" name="Picture 2" descr="http://blog.challengeconsulting.com.au/wp-content/uploads/Running-in-Suit.jpg"/>
          <p:cNvPicPr>
            <a:picLocks noChangeAspect="1" noChangeArrowheads="1"/>
          </p:cNvPicPr>
          <p:nvPr/>
        </p:nvPicPr>
        <p:blipFill>
          <a:blip r:embed="rId3" cstate="print"/>
          <a:srcRect/>
          <a:stretch>
            <a:fillRect/>
          </a:stretch>
        </p:blipFill>
        <p:spPr bwMode="auto">
          <a:xfrm>
            <a:off x="1587500" y="286302"/>
            <a:ext cx="3852717" cy="3325116"/>
          </a:xfrm>
          <a:prstGeom prst="rect">
            <a:avLst/>
          </a:prstGeom>
          <a:noFill/>
        </p:spPr>
      </p:pic>
    </p:spTree>
    <p:extLst>
      <p:ext uri="{BB962C8B-B14F-4D97-AF65-F5344CB8AC3E}">
        <p14:creationId xmlns="" xmlns:p14="http://schemas.microsoft.com/office/powerpoint/2010/main" val="269423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Employer may not delay employee’s return to work while contact with the health care provider is being made if the employee provided an otherwise adequate Certification</a:t>
            </a:r>
          </a:p>
          <a:p>
            <a:r>
              <a:rPr lang="en-US" sz="2800" dirty="0" smtClean="0"/>
              <a:t>Employer may refuse to reinstate employee until he/she provides a properly requested fitness-for-duty medical certification</a:t>
            </a:r>
          </a:p>
          <a:p>
            <a:r>
              <a:rPr lang="en-US" sz="2800" dirty="0" smtClean="0"/>
              <a:t>Employer may </a:t>
            </a:r>
            <a:r>
              <a:rPr lang="en-US" sz="2800" u="sng" dirty="0" smtClean="0"/>
              <a:t>not</a:t>
            </a:r>
            <a:r>
              <a:rPr lang="en-US" sz="2800" dirty="0" smtClean="0"/>
              <a:t> refuse to reinstate employee who failed to report his/her intent to return to work</a:t>
            </a:r>
          </a:p>
          <a:p>
            <a:endParaRPr lang="en-US" sz="2800" dirty="0"/>
          </a:p>
        </p:txBody>
      </p:sp>
      <p:sp>
        <p:nvSpPr>
          <p:cNvPr id="4" name="Title 4"/>
          <p:cNvSpPr>
            <a:spLocks noGrp="1"/>
          </p:cNvSpPr>
          <p:nvPr>
            <p:ph type="title"/>
          </p:nvPr>
        </p:nvSpPr>
        <p:spPr/>
        <p:txBody>
          <a:bodyPr/>
          <a:lstStyle/>
          <a:p>
            <a:r>
              <a:rPr lang="en-US" sz="4400" i="1" dirty="0" smtClean="0"/>
              <a:t>FMLA – </a:t>
            </a:r>
            <a:r>
              <a:rPr lang="en-US" sz="4400" i="1" cap="none" dirty="0" smtClean="0"/>
              <a:t>Return To Work</a:t>
            </a:r>
            <a:endParaRPr lang="en-US" sz="4400" i="1" cap="none" dirty="0"/>
          </a:p>
        </p:txBody>
      </p:sp>
    </p:spTree>
    <p:extLst>
      <p:ext uri="{BB962C8B-B14F-4D97-AF65-F5344CB8AC3E}">
        <p14:creationId xmlns="" xmlns:p14="http://schemas.microsoft.com/office/powerpoint/2010/main" val="423817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Employer must return employee to same or equivalent position</a:t>
            </a:r>
          </a:p>
          <a:p>
            <a:r>
              <a:rPr lang="en-US" sz="2400" dirty="0" smtClean="0"/>
              <a:t>FMLA regulations define “equivalent position” as:</a:t>
            </a:r>
          </a:p>
          <a:p>
            <a:pPr marL="45720" indent="0">
              <a:buNone/>
            </a:pPr>
            <a:endParaRPr lang="en-US" sz="2400" dirty="0"/>
          </a:p>
          <a:p>
            <a:pPr marL="45720" indent="0" algn="just">
              <a:buNone/>
            </a:pPr>
            <a:r>
              <a:rPr lang="en-US" sz="2800" dirty="0" smtClean="0"/>
              <a:t>“the same pay, benefits, and working conditions, including privileges, prerequisites and status” and involves “the same or substantially similar duties and responsibilities, which must entail substantially equivalent skill, effort, responsibility, and authority.”</a:t>
            </a:r>
            <a:endParaRPr lang="en-US" sz="2800" dirty="0"/>
          </a:p>
        </p:txBody>
      </p:sp>
      <p:sp>
        <p:nvSpPr>
          <p:cNvPr id="4" name="Title 4"/>
          <p:cNvSpPr>
            <a:spLocks noGrp="1"/>
          </p:cNvSpPr>
          <p:nvPr>
            <p:ph type="title"/>
          </p:nvPr>
        </p:nvSpPr>
        <p:spPr/>
        <p:txBody>
          <a:bodyPr/>
          <a:lstStyle/>
          <a:p>
            <a:r>
              <a:rPr lang="en-US" sz="4400" i="1" dirty="0" smtClean="0"/>
              <a:t>FMLA – </a:t>
            </a:r>
            <a:r>
              <a:rPr lang="en-US" sz="4400" i="1" cap="none" dirty="0" smtClean="0"/>
              <a:t>Job Restoration</a:t>
            </a:r>
            <a:endParaRPr lang="en-US" sz="4400" i="1" cap="none" dirty="0"/>
          </a:p>
        </p:txBody>
      </p:sp>
    </p:spTree>
    <p:extLst>
      <p:ext uri="{BB962C8B-B14F-4D97-AF65-F5344CB8AC3E}">
        <p14:creationId xmlns="" xmlns:p14="http://schemas.microsoft.com/office/powerpoint/2010/main" val="11213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What about “equivalent pay,” “equivalent benefits,” or “equivalent terms and conditions”? There will not always be a perfect fit, so follow these guidelines …</a:t>
            </a:r>
          </a:p>
          <a:p>
            <a:endParaRPr lang="en-US" sz="2800" dirty="0" smtClean="0"/>
          </a:p>
          <a:p>
            <a:r>
              <a:rPr lang="en-US" sz="2800" dirty="0" smtClean="0"/>
              <a:t>“Equivalent pay” includes:</a:t>
            </a:r>
          </a:p>
          <a:p>
            <a:pPr lvl="1"/>
            <a:r>
              <a:rPr lang="en-US" sz="2400" dirty="0" smtClean="0"/>
              <a:t>Entitlement to any unconditional pay increases which occurred during the leave period, but are not based on length of service or work performed; and</a:t>
            </a:r>
          </a:p>
          <a:p>
            <a:pPr lvl="1"/>
            <a:r>
              <a:rPr lang="en-US" sz="2400" dirty="0" smtClean="0"/>
              <a:t>Entitlement to a position with the same number of overtime hours</a:t>
            </a:r>
            <a:endParaRPr lang="en-US" sz="2400" dirty="0"/>
          </a:p>
        </p:txBody>
      </p:sp>
      <p:sp>
        <p:nvSpPr>
          <p:cNvPr id="4" name="Title 4"/>
          <p:cNvSpPr>
            <a:spLocks noGrp="1"/>
          </p:cNvSpPr>
          <p:nvPr>
            <p:ph type="title"/>
          </p:nvPr>
        </p:nvSpPr>
        <p:spPr/>
        <p:txBody>
          <a:bodyPr/>
          <a:lstStyle/>
          <a:p>
            <a:r>
              <a:rPr lang="en-US" sz="4400" i="1" dirty="0" smtClean="0"/>
              <a:t>FMLA – </a:t>
            </a:r>
            <a:r>
              <a:rPr lang="en-US" sz="4400" i="1" cap="none" dirty="0" smtClean="0"/>
              <a:t>Job Restoration</a:t>
            </a:r>
            <a:endParaRPr lang="en-US" sz="4400" i="1" cap="none" dirty="0"/>
          </a:p>
        </p:txBody>
      </p:sp>
    </p:spTree>
    <p:extLst>
      <p:ext uri="{BB962C8B-B14F-4D97-AF65-F5344CB8AC3E}">
        <p14:creationId xmlns="" xmlns:p14="http://schemas.microsoft.com/office/powerpoint/2010/main" val="205763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“Equivalent benefits” includes:</a:t>
            </a:r>
          </a:p>
          <a:p>
            <a:pPr lvl="1"/>
            <a:r>
              <a:rPr lang="en-US" sz="2000" dirty="0" smtClean="0"/>
              <a:t>All benefits provided or made available to other employees. Benefits must be resumed at the same levels and provided in the same manner as before the leave, subject to benefits changes that occurred during the leave.</a:t>
            </a:r>
          </a:p>
          <a:p>
            <a:r>
              <a:rPr lang="en-US" sz="2400" dirty="0" smtClean="0"/>
              <a:t>Employee cannot be required to re-qualify for benefits to which he/she was entitled before the leave began</a:t>
            </a:r>
          </a:p>
          <a:p>
            <a:r>
              <a:rPr lang="en-US" sz="2400" dirty="0" smtClean="0"/>
              <a:t>Employee is not entitled to accrue additional benefits and seniority during unpaid FMLA leave</a:t>
            </a:r>
          </a:p>
          <a:p>
            <a:r>
              <a:rPr lang="en-US" sz="2400" dirty="0" smtClean="0"/>
              <a:t>FMLA leave period is treated as continued service for purposes of vesting and eligibility to participate in pension and other retirement plans</a:t>
            </a:r>
            <a:endParaRPr lang="en-US" sz="2400" dirty="0"/>
          </a:p>
        </p:txBody>
      </p:sp>
      <p:sp>
        <p:nvSpPr>
          <p:cNvPr id="4" name="Title 4"/>
          <p:cNvSpPr>
            <a:spLocks noGrp="1"/>
          </p:cNvSpPr>
          <p:nvPr>
            <p:ph type="title"/>
          </p:nvPr>
        </p:nvSpPr>
        <p:spPr/>
        <p:txBody>
          <a:bodyPr/>
          <a:lstStyle/>
          <a:p>
            <a:r>
              <a:rPr lang="en-US" sz="4400" i="1" dirty="0" smtClean="0"/>
              <a:t>FMLA – </a:t>
            </a:r>
            <a:r>
              <a:rPr lang="en-US" sz="4400" i="1" cap="none" dirty="0" smtClean="0"/>
              <a:t>Job Restoration</a:t>
            </a:r>
            <a:endParaRPr lang="en-US" sz="4400" i="1" cap="none" dirty="0"/>
          </a:p>
        </p:txBody>
      </p:sp>
    </p:spTree>
    <p:extLst>
      <p:ext uri="{BB962C8B-B14F-4D97-AF65-F5344CB8AC3E}">
        <p14:creationId xmlns="" xmlns:p14="http://schemas.microsoft.com/office/powerpoint/2010/main" val="345349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“Equivalent terms and conditions” include:</a:t>
            </a:r>
          </a:p>
          <a:p>
            <a:pPr lvl="1"/>
            <a:r>
              <a:rPr lang="en-US" sz="2400" dirty="0" smtClean="0"/>
              <a:t>Reinstatement to the same or “geographically proximate work site”</a:t>
            </a:r>
          </a:p>
          <a:p>
            <a:pPr lvl="2"/>
            <a:r>
              <a:rPr lang="en-US" sz="2000" dirty="0" smtClean="0"/>
              <a:t>What does that mean?!? A location that </a:t>
            </a:r>
            <a:r>
              <a:rPr lang="en-US" sz="2000" dirty="0" smtClean="0"/>
              <a:t>does not </a:t>
            </a:r>
            <a:r>
              <a:rPr lang="en-US" sz="2000" dirty="0" smtClean="0"/>
              <a:t>require a significant increase in commuting time or distance</a:t>
            </a:r>
          </a:p>
          <a:p>
            <a:pPr lvl="1"/>
            <a:r>
              <a:rPr lang="en-US" sz="2400" dirty="0" smtClean="0"/>
              <a:t>The same shift or equivalent work schedule</a:t>
            </a:r>
          </a:p>
          <a:p>
            <a:pPr lvl="1"/>
            <a:r>
              <a:rPr lang="en-US" sz="2400" dirty="0" smtClean="0"/>
              <a:t>The same or an equivalent opportunity for bonuses, profit sharing and other discretionary and non-discretionary payments</a:t>
            </a:r>
          </a:p>
          <a:p>
            <a:pPr lvl="1"/>
            <a:endParaRPr lang="en-US" sz="2400" dirty="0"/>
          </a:p>
        </p:txBody>
      </p:sp>
      <p:sp>
        <p:nvSpPr>
          <p:cNvPr id="4" name="Title 4"/>
          <p:cNvSpPr>
            <a:spLocks noGrp="1"/>
          </p:cNvSpPr>
          <p:nvPr>
            <p:ph type="title"/>
          </p:nvPr>
        </p:nvSpPr>
        <p:spPr/>
        <p:txBody>
          <a:bodyPr/>
          <a:lstStyle/>
          <a:p>
            <a:r>
              <a:rPr lang="en-US" sz="4400" i="1" dirty="0" smtClean="0"/>
              <a:t>FMLA – </a:t>
            </a:r>
            <a:r>
              <a:rPr lang="en-US" sz="4400" i="1" cap="none" dirty="0" smtClean="0"/>
              <a:t>Job Restoration</a:t>
            </a:r>
            <a:endParaRPr lang="en-US" sz="4400" i="1" cap="none" dirty="0"/>
          </a:p>
        </p:txBody>
      </p:sp>
      <p:pic>
        <p:nvPicPr>
          <p:cNvPr id="25602" name="Picture 2" descr="http://wwwdelivery.superstock.com/WI/223/1589/PreviewComp/SuperStock_1589R-79070.jpg"/>
          <p:cNvPicPr>
            <a:picLocks noChangeAspect="1" noChangeArrowheads="1"/>
          </p:cNvPicPr>
          <p:nvPr/>
        </p:nvPicPr>
        <p:blipFill>
          <a:blip r:embed="rId2" cstate="print"/>
          <a:srcRect/>
          <a:stretch>
            <a:fillRect/>
          </a:stretch>
        </p:blipFill>
        <p:spPr bwMode="auto">
          <a:xfrm>
            <a:off x="5458691" y="5072970"/>
            <a:ext cx="2382982" cy="1628012"/>
          </a:xfrm>
          <a:prstGeom prst="rect">
            <a:avLst/>
          </a:prstGeom>
          <a:noFill/>
        </p:spPr>
      </p:pic>
    </p:spTree>
    <p:extLst>
      <p:ext uri="{BB962C8B-B14F-4D97-AF65-F5344CB8AC3E}">
        <p14:creationId xmlns="" xmlns:p14="http://schemas.microsoft.com/office/powerpoint/2010/main" val="120195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00597"/>
          </a:xfrm>
        </p:spPr>
        <p:txBody>
          <a:bodyPr>
            <a:normAutofit/>
          </a:bodyPr>
          <a:lstStyle/>
          <a:p>
            <a:r>
              <a:rPr lang="en-US" sz="2200" dirty="0" smtClean="0"/>
              <a:t>Job Restoration is contingent upon employee’s continued ability to perform </a:t>
            </a:r>
            <a:r>
              <a:rPr lang="en-US" sz="2200" i="1" u="sng" dirty="0" smtClean="0"/>
              <a:t>all</a:t>
            </a:r>
            <a:r>
              <a:rPr lang="en-US" sz="2200" dirty="0" smtClean="0"/>
              <a:t> of the essential functions of the job</a:t>
            </a:r>
          </a:p>
          <a:p>
            <a:r>
              <a:rPr lang="en-US" sz="2200" dirty="0" smtClean="0"/>
              <a:t>Employee’s right to FMLA leave and job restoration are not affected by light duty assignments resulting from a workers’ compensation injury.</a:t>
            </a:r>
          </a:p>
          <a:p>
            <a:r>
              <a:rPr lang="en-US" sz="2200" dirty="0" smtClean="0"/>
              <a:t>Thus, the employee’s right to Job Restoration is essentially on hold during the period of time an employee performs a light duty assignment.</a:t>
            </a:r>
          </a:p>
          <a:p>
            <a:r>
              <a:rPr lang="en-US" sz="2200" dirty="0" smtClean="0"/>
              <a:t>At the conclusion of the voluntary light duty assignment, the employee has the right to be restored to the position the employee held at the time the employee’s FMLA leave commenced or to an equivalent position.</a:t>
            </a:r>
            <a:endParaRPr lang="en-US" sz="2200" dirty="0"/>
          </a:p>
        </p:txBody>
      </p:sp>
      <p:sp>
        <p:nvSpPr>
          <p:cNvPr id="4" name="Title 4"/>
          <p:cNvSpPr>
            <a:spLocks noGrp="1"/>
          </p:cNvSpPr>
          <p:nvPr>
            <p:ph type="title"/>
          </p:nvPr>
        </p:nvSpPr>
        <p:spPr/>
        <p:txBody>
          <a:bodyPr/>
          <a:lstStyle/>
          <a:p>
            <a:r>
              <a:rPr lang="en-US" sz="4400" i="1" dirty="0" smtClean="0"/>
              <a:t>FMLA – </a:t>
            </a:r>
            <a:r>
              <a:rPr lang="en-US" sz="4400" i="1" cap="none" dirty="0" smtClean="0"/>
              <a:t>Job Restoration</a:t>
            </a:r>
            <a:endParaRPr lang="en-US" sz="4400" i="1" cap="none" dirty="0"/>
          </a:p>
        </p:txBody>
      </p:sp>
    </p:spTree>
    <p:extLst>
      <p:ext uri="{BB962C8B-B14F-4D97-AF65-F5344CB8AC3E}">
        <p14:creationId xmlns="" xmlns:p14="http://schemas.microsoft.com/office/powerpoint/2010/main" val="124376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83431"/>
          </a:xfrm>
        </p:spPr>
        <p:txBody>
          <a:bodyPr>
            <a:noAutofit/>
          </a:bodyPr>
          <a:lstStyle/>
          <a:p>
            <a:r>
              <a:rPr lang="en-US" sz="2800" dirty="0" smtClean="0"/>
              <a:t>Scenarios when the Employer </a:t>
            </a:r>
            <a:r>
              <a:rPr lang="en-US" sz="2800" i="1" u="sng" dirty="0" smtClean="0"/>
              <a:t>DOES NOT</a:t>
            </a:r>
            <a:r>
              <a:rPr lang="en-US" sz="2800" dirty="0" smtClean="0"/>
              <a:t> have to reinstate the Employee:</a:t>
            </a:r>
          </a:p>
          <a:p>
            <a:pPr lvl="1"/>
            <a:r>
              <a:rPr lang="en-US" sz="2600" dirty="0" smtClean="0"/>
              <a:t>If employer can show that the employee would not otherwise have been employed at the end of the FMLA leave</a:t>
            </a:r>
          </a:p>
          <a:p>
            <a:pPr lvl="1"/>
            <a:r>
              <a:rPr lang="en-US" sz="2600" dirty="0" smtClean="0"/>
              <a:t>If the employee obtained the leave fraudulently</a:t>
            </a:r>
          </a:p>
          <a:p>
            <a:pPr lvl="1"/>
            <a:r>
              <a:rPr lang="en-US" sz="2600" dirty="0" smtClean="0"/>
              <a:t>If the employee violates the employer’s uniformly applied policy governing outside supplemental employment while the employee is on </a:t>
            </a:r>
            <a:r>
              <a:rPr lang="en-US" sz="2600" dirty="0" smtClean="0"/>
              <a:t>leave</a:t>
            </a:r>
          </a:p>
          <a:p>
            <a:pPr lvl="1"/>
            <a:r>
              <a:rPr lang="en-US" sz="2600" dirty="0" smtClean="0"/>
              <a:t>“Key” employees</a:t>
            </a:r>
            <a:endParaRPr lang="en-US" sz="2600" dirty="0" smtClean="0"/>
          </a:p>
          <a:p>
            <a:pPr lvl="1"/>
            <a:endParaRPr lang="en-US" sz="2400" dirty="0"/>
          </a:p>
        </p:txBody>
      </p:sp>
      <p:sp>
        <p:nvSpPr>
          <p:cNvPr id="4" name="Title 4"/>
          <p:cNvSpPr>
            <a:spLocks noGrp="1"/>
          </p:cNvSpPr>
          <p:nvPr>
            <p:ph type="title"/>
          </p:nvPr>
        </p:nvSpPr>
        <p:spPr/>
        <p:txBody>
          <a:bodyPr/>
          <a:lstStyle/>
          <a:p>
            <a:r>
              <a:rPr lang="en-US" sz="4400" i="1" dirty="0" smtClean="0"/>
              <a:t>FMLA – </a:t>
            </a:r>
            <a:r>
              <a:rPr lang="en-US" sz="4400" i="1" cap="none" dirty="0" smtClean="0"/>
              <a:t>Job Restoration</a:t>
            </a:r>
            <a:endParaRPr lang="en-US" sz="4400" i="1" cap="none" dirty="0"/>
          </a:p>
        </p:txBody>
      </p:sp>
    </p:spTree>
    <p:extLst>
      <p:ext uri="{BB962C8B-B14F-4D97-AF65-F5344CB8AC3E}">
        <p14:creationId xmlns="" xmlns:p14="http://schemas.microsoft.com/office/powerpoint/2010/main" val="346369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72985"/>
          </a:xfrm>
        </p:spPr>
        <p:txBody>
          <a:bodyPr>
            <a:normAutofit/>
          </a:bodyPr>
          <a:lstStyle/>
          <a:p>
            <a:r>
              <a:rPr lang="en-US" dirty="0" smtClean="0"/>
              <a:t>Employers must maintain the employee’s medical coverage under any group health plan as if the employee continued to be employed</a:t>
            </a:r>
          </a:p>
          <a:p>
            <a:r>
              <a:rPr lang="en-US" dirty="0" smtClean="0"/>
              <a:t>If employee is on a paid leave, employer’s share of the premiums should be paid in the same manner as during any other paid leave period (usually a payroll deduction)</a:t>
            </a:r>
          </a:p>
          <a:p>
            <a:r>
              <a:rPr lang="en-US" dirty="0" smtClean="0"/>
              <a:t>If the FMLA period is unpaid, an employer may:</a:t>
            </a:r>
          </a:p>
          <a:p>
            <a:pPr lvl="1"/>
            <a:r>
              <a:rPr lang="en-US" dirty="0" smtClean="0"/>
              <a:t>Demand payment from the employee at the same time as if payments were deducted from payroll;</a:t>
            </a:r>
          </a:p>
          <a:p>
            <a:pPr lvl="1"/>
            <a:r>
              <a:rPr lang="en-US" dirty="0" smtClean="0"/>
              <a:t>Demand payment on the same schedule as payments made under COBRA;</a:t>
            </a:r>
          </a:p>
          <a:p>
            <a:pPr lvl="1"/>
            <a:r>
              <a:rPr lang="en-US" dirty="0" smtClean="0"/>
              <a:t>Demand payment pursuant to an employer’s existing rules for payment by employees on leave without pay;</a:t>
            </a:r>
          </a:p>
          <a:p>
            <a:pPr lvl="1"/>
            <a:r>
              <a:rPr lang="en-US" dirty="0" smtClean="0"/>
              <a:t>Use any other system agreed to by it and the employee</a:t>
            </a:r>
          </a:p>
        </p:txBody>
      </p:sp>
      <p:sp>
        <p:nvSpPr>
          <p:cNvPr id="4" name="Title 4"/>
          <p:cNvSpPr>
            <a:spLocks noGrp="1"/>
          </p:cNvSpPr>
          <p:nvPr>
            <p:ph type="title"/>
          </p:nvPr>
        </p:nvSpPr>
        <p:spPr/>
        <p:txBody>
          <a:bodyPr/>
          <a:lstStyle/>
          <a:p>
            <a:r>
              <a:rPr lang="en-US" sz="4400" i="1" dirty="0" smtClean="0"/>
              <a:t>FMLA – </a:t>
            </a:r>
            <a:r>
              <a:rPr lang="en-US" sz="4400" i="1" cap="none" dirty="0" smtClean="0"/>
              <a:t>Statutory Benefits</a:t>
            </a:r>
            <a:endParaRPr lang="en-US" sz="4400" i="1" cap="none" dirty="0"/>
          </a:p>
        </p:txBody>
      </p:sp>
    </p:spTree>
    <p:extLst>
      <p:ext uri="{BB962C8B-B14F-4D97-AF65-F5344CB8AC3E}">
        <p14:creationId xmlns="" xmlns:p14="http://schemas.microsoft.com/office/powerpoint/2010/main" val="25665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Employer may require employee to use accrued paid time off for unpaid FMLA leave</a:t>
            </a:r>
          </a:p>
          <a:p>
            <a:r>
              <a:rPr lang="en-US" sz="2400" dirty="0" smtClean="0"/>
              <a:t>Terms and Conditions of an employer’s PTO polices apply and must be followed by employees when </a:t>
            </a:r>
            <a:r>
              <a:rPr lang="en-US" sz="2400" u="sng" dirty="0" smtClean="0"/>
              <a:t>any</a:t>
            </a:r>
            <a:r>
              <a:rPr lang="en-US" sz="2400" dirty="0" smtClean="0"/>
              <a:t> form of accrued paid leave is substituted for unpaid FMLA leave</a:t>
            </a:r>
          </a:p>
          <a:p>
            <a:r>
              <a:rPr lang="en-US" sz="2400" dirty="0" smtClean="0"/>
              <a:t>What if an employer’s PTO policy requires the use of leave in an increment of time larger than the amount of FMLA leave requested by an employee?</a:t>
            </a:r>
          </a:p>
          <a:p>
            <a:pPr lvl="1"/>
            <a:r>
              <a:rPr lang="en-US" sz="2000" dirty="0" smtClean="0"/>
              <a:t>If the employee wishes to substitute paid leave for unpaid FMLA leave, the employee must take the larger increment of leave required under the paid leave policy. </a:t>
            </a:r>
            <a:endParaRPr lang="en-US" sz="2000" dirty="0"/>
          </a:p>
        </p:txBody>
      </p:sp>
      <p:sp>
        <p:nvSpPr>
          <p:cNvPr id="4" name="Title 4"/>
          <p:cNvSpPr>
            <a:spLocks noGrp="1"/>
          </p:cNvSpPr>
          <p:nvPr>
            <p:ph type="title"/>
          </p:nvPr>
        </p:nvSpPr>
        <p:spPr/>
        <p:txBody>
          <a:bodyPr/>
          <a:lstStyle/>
          <a:p>
            <a:r>
              <a:rPr lang="en-US" sz="4400" i="1" dirty="0" smtClean="0"/>
              <a:t>FMLA – </a:t>
            </a:r>
            <a:r>
              <a:rPr lang="en-US" sz="4400" i="1" cap="none" dirty="0" smtClean="0"/>
              <a:t>Substitution of PTO</a:t>
            </a:r>
            <a:endParaRPr lang="en-US" sz="4400" i="1" cap="none" dirty="0"/>
          </a:p>
        </p:txBody>
      </p:sp>
    </p:spTree>
    <p:extLst>
      <p:ext uri="{BB962C8B-B14F-4D97-AF65-F5344CB8AC3E}">
        <p14:creationId xmlns="" xmlns:p14="http://schemas.microsoft.com/office/powerpoint/2010/main" val="757177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All employers in interstate commerce with 15 or more employees are covered</a:t>
            </a:r>
          </a:p>
          <a:p>
            <a:endParaRPr lang="en-US" sz="2800" dirty="0" smtClean="0"/>
          </a:p>
          <a:p>
            <a:r>
              <a:rPr lang="en-US" sz="2800" dirty="0" smtClean="0"/>
              <a:t>Department of Labor and the courts have taken an expansive view of the term “commerce”</a:t>
            </a:r>
          </a:p>
          <a:p>
            <a:endParaRPr lang="en-US" sz="2800" dirty="0" smtClean="0"/>
          </a:p>
          <a:p>
            <a:r>
              <a:rPr lang="en-US" sz="2800" dirty="0" smtClean="0"/>
              <a:t>Independent contractors are not covered</a:t>
            </a:r>
            <a:endParaRPr lang="en-US" sz="2800" dirty="0"/>
          </a:p>
        </p:txBody>
      </p:sp>
      <p:sp>
        <p:nvSpPr>
          <p:cNvPr id="4" name="Title 2"/>
          <p:cNvSpPr>
            <a:spLocks noGrp="1"/>
          </p:cNvSpPr>
          <p:nvPr>
            <p:ph type="title"/>
          </p:nvPr>
        </p:nvSpPr>
        <p:spPr/>
        <p:txBody>
          <a:bodyPr/>
          <a:lstStyle/>
          <a:p>
            <a:r>
              <a:rPr lang="en-US" sz="4000" i="1" dirty="0" smtClean="0"/>
              <a:t>ADA – </a:t>
            </a:r>
            <a:r>
              <a:rPr lang="en-US" sz="4000" i="1" cap="none" dirty="0" smtClean="0"/>
              <a:t>Basics</a:t>
            </a:r>
            <a:endParaRPr lang="en-US" sz="4000" i="1" cap="non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237673" y="1719072"/>
            <a:ext cx="3258126" cy="4407408"/>
          </a:xfrm>
        </p:spPr>
        <p:txBody>
          <a:bodyPr>
            <a:noAutofit/>
          </a:bodyPr>
          <a:lstStyle/>
          <a:p>
            <a:pPr>
              <a:buNone/>
            </a:pPr>
            <a:r>
              <a:rPr lang="en-US" sz="3600" dirty="0" smtClean="0"/>
              <a:t>FMLA</a:t>
            </a:r>
          </a:p>
          <a:p>
            <a:pPr marL="45720" indent="0">
              <a:buNone/>
            </a:pPr>
            <a:endParaRPr lang="en-US" sz="3600" dirty="0" smtClean="0"/>
          </a:p>
          <a:p>
            <a:pPr marL="45720" indent="0">
              <a:buNone/>
            </a:pPr>
            <a:endParaRPr lang="en-US" sz="3600" dirty="0" smtClean="0"/>
          </a:p>
          <a:p>
            <a:pPr marL="45720" indent="0">
              <a:buNone/>
            </a:pPr>
            <a:endParaRPr lang="en-US" sz="3600" dirty="0" smtClean="0"/>
          </a:p>
          <a:p>
            <a:pPr>
              <a:buNone/>
            </a:pPr>
            <a:r>
              <a:rPr lang="en-US" sz="3600" dirty="0" smtClean="0"/>
              <a:t>ADA</a:t>
            </a:r>
          </a:p>
          <a:p>
            <a:endParaRPr lang="en-US" sz="3600" dirty="0" smtClean="0"/>
          </a:p>
        </p:txBody>
      </p:sp>
      <p:sp>
        <p:nvSpPr>
          <p:cNvPr id="4" name="Content Placeholder 3"/>
          <p:cNvSpPr>
            <a:spLocks noGrp="1"/>
          </p:cNvSpPr>
          <p:nvPr>
            <p:ph sz="half" idx="2"/>
          </p:nvPr>
        </p:nvSpPr>
        <p:spPr>
          <a:xfrm>
            <a:off x="5061526" y="1719072"/>
            <a:ext cx="3625273" cy="4407408"/>
          </a:xfrm>
        </p:spPr>
        <p:txBody>
          <a:bodyPr>
            <a:normAutofit/>
          </a:bodyPr>
          <a:lstStyle/>
          <a:p>
            <a:pPr>
              <a:buNone/>
            </a:pPr>
            <a:r>
              <a:rPr lang="en-US" sz="3600" dirty="0"/>
              <a:t>USERRA</a:t>
            </a:r>
          </a:p>
          <a:p>
            <a:endParaRPr lang="en-US" sz="3600" dirty="0"/>
          </a:p>
          <a:p>
            <a:pPr>
              <a:buNone/>
            </a:pPr>
            <a:endParaRPr lang="en-US" sz="3600" dirty="0" smtClean="0"/>
          </a:p>
          <a:p>
            <a:pPr>
              <a:buNone/>
            </a:pPr>
            <a:endParaRPr lang="en-US" sz="3600" dirty="0" smtClean="0"/>
          </a:p>
          <a:p>
            <a:pPr>
              <a:buNone/>
            </a:pPr>
            <a:r>
              <a:rPr lang="en-US" sz="3600" dirty="0" smtClean="0"/>
              <a:t>QUESTIONS</a:t>
            </a:r>
            <a:endParaRPr lang="en-US" sz="3600" dirty="0"/>
          </a:p>
          <a:p>
            <a:endParaRPr lang="en-US" sz="3600" dirty="0"/>
          </a:p>
        </p:txBody>
      </p:sp>
      <p:sp>
        <p:nvSpPr>
          <p:cNvPr id="3" name="Title 2"/>
          <p:cNvSpPr>
            <a:spLocks noGrp="1"/>
          </p:cNvSpPr>
          <p:nvPr>
            <p:ph type="title"/>
          </p:nvPr>
        </p:nvSpPr>
        <p:spPr/>
        <p:txBody>
          <a:bodyPr/>
          <a:lstStyle/>
          <a:p>
            <a:r>
              <a:rPr lang="en-US" sz="4400" i="1" dirty="0" smtClean="0"/>
              <a:t>TOPICS</a:t>
            </a:r>
            <a:endParaRPr lang="en-US" sz="4400" i="1" dirty="0"/>
          </a:p>
        </p:txBody>
      </p:sp>
      <p:sp>
        <p:nvSpPr>
          <p:cNvPr id="34818" name="AutoShape 2" descr="http://www.google.com/url?sa=i&amp;source=images&amp;cd=&amp;docid=1iZDVT9d4y1IAM&amp;tbnid=nXIXXbHyCdQzCM&amp;ved=0CAUQjBw&amp;url=http%3A%2F%2Fblog.dcrworkforce.com%2Fwp-content%2Fuploads%2F2012%2F12%2FFMLA.jpg&amp;ei=TINzU4mTI_DhsASj1oHgAg&amp;psig=AFQjCNEBZJK_jLgBpCRwcHxGKDqGsG79Aw&amp;ust=1400165580694897"/>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http://www.google.com/url?sa=i&amp;source=images&amp;cd=&amp;docid=1iZDVT9d4y1IAM&amp;tbnid=nXIXXbHyCdQzCM&amp;ved=0CAUQjBw&amp;url=http%3A%2F%2Fblog.dcrworkforce.com%2Fwp-content%2Fuploads%2F2012%2F12%2FFMLA.jpg&amp;ei=TINzU4mTI_DhsASj1oHgAg&amp;psig=AFQjCNEBZJK_jLgBpCRwcHxGKDqGsG79Aw&amp;ust=1400165580694897"/>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2" name="Picture 6" descr="http://www.iam2339o.org/wp-content/uploads/2012/01/fmla.jpg"/>
          <p:cNvPicPr>
            <a:picLocks noChangeAspect="1" noChangeArrowheads="1"/>
          </p:cNvPicPr>
          <p:nvPr/>
        </p:nvPicPr>
        <p:blipFill>
          <a:blip r:embed="rId2" cstate="print"/>
          <a:srcRect/>
          <a:stretch>
            <a:fillRect/>
          </a:stretch>
        </p:blipFill>
        <p:spPr bwMode="auto">
          <a:xfrm>
            <a:off x="969818" y="2413097"/>
            <a:ext cx="1967345" cy="1699491"/>
          </a:xfrm>
          <a:prstGeom prst="rect">
            <a:avLst/>
          </a:prstGeom>
          <a:noFill/>
        </p:spPr>
      </p:pic>
      <p:sp>
        <p:nvSpPr>
          <p:cNvPr id="34824" name="AutoShape 8" descr="http://www.google.com/url?sa=i&amp;source=images&amp;cd=&amp;docid=_aRQibiANTYhmM&amp;tbnid=2nreFN5XE8zI9M&amp;ved=0CAUQjBw&amp;url=http%3A%2F%2Fwww.tvcc.edu%2FCAPS%2Fimages%2Famer-disabilities-act-logo.jpg&amp;ei=doVzU91ih9SwBNTQgfAB&amp;psig=AFQjCNHxHqB5-ZOMkCDNKry7iYiMdfDhog&amp;ust=140016613416328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6" name="AutoShape 10" descr="http://www.google.com/url?sa=i&amp;source=images&amp;cd=&amp;docid=_aRQibiANTYhmM&amp;tbnid=2nreFN5XE8zI9M&amp;ved=0CAUQjBw&amp;url=http%3A%2F%2Fwww.tvcc.edu%2FCAPS%2Fimages%2Famer-disabilities-act-logo.jpg&amp;ei=doVzU91ih9SwBNTQgfAB&amp;psig=AFQjCNHxHqB5-ZOMkCDNKry7iYiMdfDhog&amp;ust=140016613416328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8" name="AutoShape 12" descr="http://www.google.com/url?sa=i&amp;source=images&amp;cd=&amp;docid=_aRQibiANTYhmM&amp;tbnid=2nreFN5XE8zI9M&amp;ved=0CAUQjBw&amp;url=http%3A%2F%2Fwww.tvcc.edu%2FCAPS%2Fimages%2Famer-disabilities-act-logo.jpg&amp;ei=doVzU91ih9SwBNTQgfAB&amp;psig=AFQjCNHxHqB5-ZOMkCDNKry7iYiMdfDhog&amp;ust=140016613416328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30" name="AutoShape 14" descr="http://www.google.com/url?sa=i&amp;source=images&amp;cd=&amp;docid=_aRQibiANTYhmM&amp;tbnid=2nreFN5XE8zI9M&amp;ved=0CAUQjBw&amp;url=http%3A%2F%2Fwww.tvcc.edu%2FCAPS%2Fimages%2Famer-disabilities-act-logo.jpg&amp;ei=doVzU91ih9SwBNTQgfAB&amp;psig=AFQjCNHxHqB5-ZOMkCDNKry7iYiMdfDhog&amp;ust=140016613416328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32" name="Picture 16" descr="http://shgd.ru/photos/dekada.jpg"/>
          <p:cNvPicPr>
            <a:picLocks noChangeAspect="1" noChangeArrowheads="1"/>
          </p:cNvPicPr>
          <p:nvPr/>
        </p:nvPicPr>
        <p:blipFill>
          <a:blip r:embed="rId3" cstate="print"/>
          <a:srcRect/>
          <a:stretch>
            <a:fillRect/>
          </a:stretch>
        </p:blipFill>
        <p:spPr bwMode="auto">
          <a:xfrm>
            <a:off x="969818" y="4969163"/>
            <a:ext cx="1967345" cy="1679927"/>
          </a:xfrm>
          <a:prstGeom prst="rect">
            <a:avLst/>
          </a:prstGeom>
          <a:noFill/>
        </p:spPr>
      </p:pic>
      <p:pic>
        <p:nvPicPr>
          <p:cNvPr id="34834" name="Picture 18" descr="http://userra.nvti.ucdenver.edu/userra101/Images/banner2.jpg"/>
          <p:cNvPicPr>
            <a:picLocks noChangeAspect="1" noChangeArrowheads="1"/>
          </p:cNvPicPr>
          <p:nvPr/>
        </p:nvPicPr>
        <p:blipFill>
          <a:blip r:embed="rId4" cstate="print"/>
          <a:srcRect/>
          <a:stretch>
            <a:fillRect/>
          </a:stretch>
        </p:blipFill>
        <p:spPr bwMode="auto">
          <a:xfrm>
            <a:off x="4230255" y="2731119"/>
            <a:ext cx="4036292" cy="1038225"/>
          </a:xfrm>
          <a:prstGeom prst="rect">
            <a:avLst/>
          </a:prstGeom>
          <a:noFill/>
        </p:spPr>
      </p:pic>
      <p:pic>
        <p:nvPicPr>
          <p:cNvPr id="34836" name="Picture 20" descr="C:\Users\wgay\AppData\Local\Microsoft\Windows\Temporary Internet Files\Content.IE5\OYJOLBUR\MC900431560[1].png"/>
          <p:cNvPicPr>
            <a:picLocks noChangeAspect="1" noChangeArrowheads="1"/>
          </p:cNvPicPr>
          <p:nvPr/>
        </p:nvPicPr>
        <p:blipFill>
          <a:blip r:embed="rId5" cstate="print"/>
          <a:srcRect/>
          <a:stretch>
            <a:fillRect/>
          </a:stretch>
        </p:blipFill>
        <p:spPr bwMode="auto">
          <a:xfrm>
            <a:off x="5692478" y="5174428"/>
            <a:ext cx="1474662" cy="1474662"/>
          </a:xfrm>
          <a:prstGeom prst="rect">
            <a:avLst/>
          </a:prstGeom>
          <a:noFill/>
        </p:spPr>
      </p:pic>
    </p:spTree>
    <p:extLst>
      <p:ext uri="{BB962C8B-B14F-4D97-AF65-F5344CB8AC3E}">
        <p14:creationId xmlns="" xmlns:p14="http://schemas.microsoft.com/office/powerpoint/2010/main" val="3567418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90000"/>
              </a:lnSpc>
            </a:pPr>
            <a:r>
              <a:rPr lang="en-US" sz="3200" dirty="0" smtClean="0"/>
              <a:t>What is the purpose of ADAAA?</a:t>
            </a:r>
          </a:p>
          <a:p>
            <a:pPr lvl="1">
              <a:lnSpc>
                <a:spcPct val="90000"/>
              </a:lnSpc>
            </a:pPr>
            <a:r>
              <a:rPr lang="en-US" sz="2800" dirty="0" smtClean="0"/>
              <a:t>To “reinstate a broad scope of protection” by expanding definition of “disability”</a:t>
            </a:r>
          </a:p>
          <a:p>
            <a:pPr>
              <a:lnSpc>
                <a:spcPct val="90000"/>
              </a:lnSpc>
            </a:pPr>
            <a:r>
              <a:rPr lang="en-US" sz="3200" dirty="0" smtClean="0"/>
              <a:t>How is the purpose accomplished?</a:t>
            </a:r>
          </a:p>
          <a:p>
            <a:pPr lvl="1">
              <a:lnSpc>
                <a:spcPct val="90000"/>
              </a:lnSpc>
            </a:pPr>
            <a:r>
              <a:rPr lang="en-US" sz="2800" dirty="0" smtClean="0"/>
              <a:t>“Disabled” to be broadly interpreted</a:t>
            </a:r>
          </a:p>
          <a:p>
            <a:pPr lvl="1">
              <a:lnSpc>
                <a:spcPct val="90000"/>
              </a:lnSpc>
            </a:pPr>
            <a:r>
              <a:rPr lang="en-US" sz="2800" dirty="0" smtClean="0"/>
              <a:t>“substantially limited” lessened</a:t>
            </a:r>
          </a:p>
          <a:p>
            <a:pPr lvl="1">
              <a:lnSpc>
                <a:spcPct val="90000"/>
              </a:lnSpc>
            </a:pPr>
            <a:r>
              <a:rPr lang="en-US" sz="2800" dirty="0" smtClean="0"/>
              <a:t>adds “major life activities”</a:t>
            </a:r>
          </a:p>
          <a:p>
            <a:pPr lvl="1">
              <a:lnSpc>
                <a:spcPct val="90000"/>
              </a:lnSpc>
            </a:pPr>
            <a:r>
              <a:rPr lang="en-US" sz="2800" dirty="0" smtClean="0"/>
              <a:t>“mitigating factors” not considered in definition</a:t>
            </a:r>
          </a:p>
          <a:p>
            <a:pPr lvl="1">
              <a:lnSpc>
                <a:spcPct val="90000"/>
              </a:lnSpc>
            </a:pPr>
            <a:r>
              <a:rPr lang="en-US" sz="2800" dirty="0" smtClean="0"/>
              <a:t>“regarded as” burden lessened</a:t>
            </a:r>
          </a:p>
        </p:txBody>
      </p:sp>
      <p:sp>
        <p:nvSpPr>
          <p:cNvPr id="4" name="Title 2"/>
          <p:cNvSpPr>
            <a:spLocks noGrp="1"/>
          </p:cNvSpPr>
          <p:nvPr>
            <p:ph type="title"/>
          </p:nvPr>
        </p:nvSpPr>
        <p:spPr/>
        <p:txBody>
          <a:bodyPr/>
          <a:lstStyle/>
          <a:p>
            <a:r>
              <a:rPr lang="en-US" sz="4000" i="1" dirty="0" smtClean="0"/>
              <a:t>ADA – </a:t>
            </a:r>
            <a:r>
              <a:rPr lang="en-US" sz="4000" i="1" cap="none" dirty="0" smtClean="0"/>
              <a:t>Basics</a:t>
            </a:r>
            <a:endParaRPr lang="en-US" sz="4000" i="1" cap="non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90000"/>
              </a:lnSpc>
            </a:pPr>
            <a:r>
              <a:rPr lang="en-US" sz="3600" dirty="0" smtClean="0"/>
              <a:t>The Fundamentals</a:t>
            </a:r>
          </a:p>
          <a:p>
            <a:pPr lvl="1">
              <a:lnSpc>
                <a:spcPct val="90000"/>
              </a:lnSpc>
            </a:pPr>
            <a:r>
              <a:rPr lang="en-US" sz="3200" dirty="0" smtClean="0"/>
              <a:t>Qualified Individual</a:t>
            </a:r>
          </a:p>
          <a:p>
            <a:pPr lvl="1">
              <a:lnSpc>
                <a:spcPct val="90000"/>
              </a:lnSpc>
            </a:pPr>
            <a:r>
              <a:rPr lang="en-US" sz="3200" dirty="0" smtClean="0"/>
              <a:t>Who is disabled</a:t>
            </a:r>
          </a:p>
          <a:p>
            <a:pPr lvl="2">
              <a:lnSpc>
                <a:spcPct val="90000"/>
              </a:lnSpc>
            </a:pPr>
            <a:r>
              <a:rPr lang="en-US" sz="2800" dirty="0" smtClean="0"/>
              <a:t>New definition as of Jan. 1, 2009</a:t>
            </a:r>
          </a:p>
          <a:p>
            <a:pPr lvl="1">
              <a:lnSpc>
                <a:spcPct val="90000"/>
              </a:lnSpc>
            </a:pPr>
            <a:r>
              <a:rPr lang="en-US" sz="3200" dirty="0" smtClean="0"/>
              <a:t>Who can perform the essential functions of the position</a:t>
            </a:r>
          </a:p>
          <a:p>
            <a:pPr lvl="1">
              <a:lnSpc>
                <a:spcPct val="90000"/>
              </a:lnSpc>
            </a:pPr>
            <a:r>
              <a:rPr lang="en-US" sz="3200" dirty="0" smtClean="0"/>
              <a:t>With or without reasonable accommodation</a:t>
            </a:r>
          </a:p>
          <a:p>
            <a:pPr>
              <a:lnSpc>
                <a:spcPct val="90000"/>
              </a:lnSpc>
            </a:pPr>
            <a:r>
              <a:rPr lang="en-US" sz="3600" dirty="0" smtClean="0"/>
              <a:t> Key </a:t>
            </a:r>
            <a:r>
              <a:rPr lang="en-US" sz="3600" dirty="0" smtClean="0"/>
              <a:t>is “individualized assessment”</a:t>
            </a:r>
          </a:p>
        </p:txBody>
      </p:sp>
      <p:sp>
        <p:nvSpPr>
          <p:cNvPr id="4" name="Title 2"/>
          <p:cNvSpPr>
            <a:spLocks noGrp="1"/>
          </p:cNvSpPr>
          <p:nvPr>
            <p:ph type="title"/>
          </p:nvPr>
        </p:nvSpPr>
        <p:spPr/>
        <p:txBody>
          <a:bodyPr/>
          <a:lstStyle/>
          <a:p>
            <a:r>
              <a:rPr lang="en-US" sz="4000" i="1" dirty="0" smtClean="0"/>
              <a:t>ADA – </a:t>
            </a:r>
            <a:r>
              <a:rPr lang="en-US" sz="4000" i="1" cap="none" dirty="0" smtClean="0"/>
              <a:t>Basics</a:t>
            </a:r>
            <a:endParaRPr lang="en-US" sz="4000" i="1" cap="non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662274"/>
          </a:xfrm>
        </p:spPr>
        <p:txBody>
          <a:bodyPr>
            <a:noAutofit/>
          </a:bodyPr>
          <a:lstStyle/>
          <a:p>
            <a:r>
              <a:rPr lang="en-US" sz="2400" dirty="0" smtClean="0"/>
              <a:t>Who is “disabled”?</a:t>
            </a:r>
          </a:p>
          <a:p>
            <a:pPr lvl="1"/>
            <a:r>
              <a:rPr lang="en-US" sz="2200" dirty="0" smtClean="0"/>
              <a:t>Has an impairment that substantially limits a major life activity</a:t>
            </a:r>
          </a:p>
          <a:p>
            <a:pPr lvl="1"/>
            <a:r>
              <a:rPr lang="en-US" sz="2200" dirty="0" smtClean="0"/>
              <a:t>Is </a:t>
            </a:r>
            <a:r>
              <a:rPr lang="en-US" sz="2200" dirty="0" smtClean="0"/>
              <a:t>regarded as substantially limited due to the attitudes of others</a:t>
            </a:r>
          </a:p>
          <a:p>
            <a:pPr lvl="1"/>
            <a:r>
              <a:rPr lang="en-US" sz="2200" dirty="0" smtClean="0"/>
              <a:t>Has </a:t>
            </a:r>
            <a:r>
              <a:rPr lang="en-US" sz="2200" dirty="0" smtClean="0"/>
              <a:t>a record of impairment</a:t>
            </a:r>
          </a:p>
          <a:p>
            <a:r>
              <a:rPr lang="en-US" sz="2400" dirty="0" smtClean="0"/>
              <a:t>What is an “impairment”?</a:t>
            </a:r>
          </a:p>
          <a:p>
            <a:pPr lvl="1"/>
            <a:r>
              <a:rPr lang="en-US" sz="2200" dirty="0" smtClean="0"/>
              <a:t>Any physiological disorder, or condition, cosmetic disfigurement, or anatomical loss affecting one or more body systems</a:t>
            </a:r>
          </a:p>
          <a:p>
            <a:pPr lvl="1"/>
            <a:r>
              <a:rPr lang="en-US" sz="2200" dirty="0" smtClean="0"/>
              <a:t>Any mental or psychological disorder, organic brain syndrome, emotional or mental illness, and specific learning disabilities</a:t>
            </a:r>
          </a:p>
          <a:p>
            <a:endParaRPr lang="en-US" sz="2400" dirty="0"/>
          </a:p>
        </p:txBody>
      </p:sp>
      <p:sp>
        <p:nvSpPr>
          <p:cNvPr id="5" name="Title 2"/>
          <p:cNvSpPr>
            <a:spLocks noGrp="1"/>
          </p:cNvSpPr>
          <p:nvPr>
            <p:ph type="title"/>
          </p:nvPr>
        </p:nvSpPr>
        <p:spPr/>
        <p:txBody>
          <a:bodyPr/>
          <a:lstStyle/>
          <a:p>
            <a:r>
              <a:rPr lang="en-US" sz="4000" i="1" dirty="0" smtClean="0"/>
              <a:t>ADA – </a:t>
            </a:r>
            <a:r>
              <a:rPr lang="en-US" sz="4000" i="1" cap="none" dirty="0" smtClean="0"/>
              <a:t>Definitions</a:t>
            </a:r>
            <a:endParaRPr lang="en-US" sz="4000" i="1" cap="non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521122"/>
          </a:xfrm>
        </p:spPr>
        <p:txBody>
          <a:bodyPr>
            <a:noAutofit/>
          </a:bodyPr>
          <a:lstStyle/>
          <a:p>
            <a:r>
              <a:rPr lang="en-US" sz="2800" dirty="0" smtClean="0"/>
              <a:t>“Reasonable Accommodation” is defined:</a:t>
            </a:r>
          </a:p>
          <a:p>
            <a:pPr lvl="1"/>
            <a:r>
              <a:rPr lang="en-US" sz="2400" dirty="0" smtClean="0"/>
              <a:t>“making existing facilities used by employees readily accessible to and usable by individuals with disabilities;” and</a:t>
            </a:r>
          </a:p>
          <a:p>
            <a:pPr lvl="1"/>
            <a:r>
              <a:rPr lang="en-US" sz="2400" dirty="0" smtClean="0"/>
              <a:t>“</a:t>
            </a:r>
            <a:r>
              <a:rPr lang="en-US" sz="2400" u="sng" dirty="0" smtClean="0"/>
              <a:t>job restructuring, part-time or modified work schedules,</a:t>
            </a:r>
            <a:r>
              <a:rPr lang="en-US" sz="2400" dirty="0" smtClean="0"/>
              <a:t> reassignment to a vacant position, acquisition or modification of equipment or devices … and other similar accommodations for individuals with disabilities.”</a:t>
            </a:r>
            <a:endParaRPr lang="en-US" sz="2400" dirty="0"/>
          </a:p>
          <a:p>
            <a:r>
              <a:rPr lang="en-US" sz="2800" dirty="0"/>
              <a:t>When the ADA comes into contact with employee leave, it is in the context of a </a:t>
            </a:r>
            <a:r>
              <a:rPr lang="en-US" sz="2800" b="1" i="1" u="sng" dirty="0"/>
              <a:t>Reasonable Accommodation</a:t>
            </a:r>
          </a:p>
          <a:p>
            <a:pPr lvl="1"/>
            <a:endParaRPr lang="en-US" sz="2400" dirty="0" smtClean="0"/>
          </a:p>
        </p:txBody>
      </p:sp>
      <p:sp>
        <p:nvSpPr>
          <p:cNvPr id="3" name="Title 2"/>
          <p:cNvSpPr>
            <a:spLocks noGrp="1"/>
          </p:cNvSpPr>
          <p:nvPr>
            <p:ph type="title"/>
          </p:nvPr>
        </p:nvSpPr>
        <p:spPr>
          <a:xfrm>
            <a:off x="1" y="355847"/>
            <a:ext cx="9144000" cy="1054394"/>
          </a:xfrm>
        </p:spPr>
        <p:txBody>
          <a:bodyPr/>
          <a:lstStyle/>
          <a:p>
            <a:r>
              <a:rPr lang="en-US" sz="4000" i="1" dirty="0" smtClean="0"/>
              <a:t>ADA – </a:t>
            </a:r>
            <a:r>
              <a:rPr lang="en-US" sz="4000" i="1" cap="none" dirty="0" smtClean="0"/>
              <a:t>Reasonable Accommodation</a:t>
            </a:r>
            <a:endParaRPr lang="en-US" sz="4000" i="1" cap="none" dirty="0"/>
          </a:p>
        </p:txBody>
      </p:sp>
    </p:spTree>
    <p:extLst>
      <p:ext uri="{BB962C8B-B14F-4D97-AF65-F5344CB8AC3E}">
        <p14:creationId xmlns="" xmlns:p14="http://schemas.microsoft.com/office/powerpoint/2010/main" val="4130551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03957"/>
          </a:xfrm>
        </p:spPr>
        <p:txBody>
          <a:bodyPr>
            <a:normAutofit/>
          </a:bodyPr>
          <a:lstStyle/>
          <a:p>
            <a:r>
              <a:rPr lang="en-US" sz="2400" dirty="0" smtClean="0"/>
              <a:t>Employers are required to consider and possibly implement multiple types of reasonable accommodations for covered employees.</a:t>
            </a:r>
          </a:p>
          <a:p>
            <a:pPr lvl="1"/>
            <a:r>
              <a:rPr lang="en-US" sz="2200" dirty="0" smtClean="0"/>
              <a:t>NOTE: the duty to provide a reasonable accommodation </a:t>
            </a:r>
            <a:r>
              <a:rPr lang="en-US" sz="2200" u="sng" dirty="0" smtClean="0"/>
              <a:t>does not</a:t>
            </a:r>
            <a:r>
              <a:rPr lang="en-US" sz="2200" dirty="0" smtClean="0"/>
              <a:t> mean the employer must provide the accommodation preferred by the employee if there is another reasonable accommodation the employer prefers.</a:t>
            </a:r>
          </a:p>
          <a:p>
            <a:endParaRPr lang="en-US" sz="2400" dirty="0" smtClean="0"/>
          </a:p>
          <a:p>
            <a:r>
              <a:rPr lang="en-US" sz="2400" dirty="0" smtClean="0"/>
              <a:t>TAKE AWAY: If </a:t>
            </a:r>
            <a:r>
              <a:rPr lang="en-US" sz="2400" dirty="0"/>
              <a:t>an employee is discussing leave as an accommodation, consider pairing it with other types of accommodations to reduce time away from work.</a:t>
            </a:r>
          </a:p>
          <a:p>
            <a:endParaRPr lang="en-US" sz="2400" dirty="0" smtClean="0"/>
          </a:p>
        </p:txBody>
      </p:sp>
      <p:sp>
        <p:nvSpPr>
          <p:cNvPr id="4" name="Title 2"/>
          <p:cNvSpPr>
            <a:spLocks noGrp="1"/>
          </p:cNvSpPr>
          <p:nvPr>
            <p:ph type="title"/>
          </p:nvPr>
        </p:nvSpPr>
        <p:spPr>
          <a:xfrm>
            <a:off x="0" y="355847"/>
            <a:ext cx="9144000" cy="1054394"/>
          </a:xfrm>
        </p:spPr>
        <p:txBody>
          <a:bodyPr/>
          <a:lstStyle/>
          <a:p>
            <a:r>
              <a:rPr lang="en-US" sz="4000" i="1" dirty="0" smtClean="0"/>
              <a:t>ADA – </a:t>
            </a:r>
            <a:r>
              <a:rPr lang="en-US" sz="4000" i="1" cap="none" dirty="0" smtClean="0"/>
              <a:t>Reasonable Accommodation</a:t>
            </a:r>
            <a:endParaRPr lang="en-US" sz="4000" i="1" cap="none" dirty="0"/>
          </a:p>
        </p:txBody>
      </p:sp>
    </p:spTree>
    <p:extLst>
      <p:ext uri="{BB962C8B-B14F-4D97-AF65-F5344CB8AC3E}">
        <p14:creationId xmlns="" xmlns:p14="http://schemas.microsoft.com/office/powerpoint/2010/main" val="2664780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645374"/>
          </a:xfrm>
        </p:spPr>
        <p:txBody>
          <a:bodyPr>
            <a:noAutofit/>
          </a:bodyPr>
          <a:lstStyle/>
          <a:p>
            <a:r>
              <a:rPr lang="en-US" dirty="0" smtClean="0"/>
              <a:t>An accommodation is not required where it would cause “undue hardship” to the employer. 42 U.S.C. § 12111(10)(A)</a:t>
            </a:r>
          </a:p>
          <a:p>
            <a:r>
              <a:rPr lang="en-US" dirty="0" smtClean="0"/>
              <a:t>When does an employee’s request for leave qualify as an “undue hardship” upon the employer?</a:t>
            </a:r>
          </a:p>
          <a:p>
            <a:r>
              <a:rPr lang="en-US" dirty="0" smtClean="0"/>
              <a:t>Important factors to consider include:</a:t>
            </a:r>
          </a:p>
          <a:p>
            <a:pPr lvl="1"/>
            <a:r>
              <a:rPr lang="en-US" sz="1900" dirty="0" smtClean="0"/>
              <a:t>Financial resources of the facility</a:t>
            </a:r>
          </a:p>
          <a:p>
            <a:pPr lvl="1"/>
            <a:r>
              <a:rPr lang="en-US" sz="1900" dirty="0" smtClean="0"/>
              <a:t>Number of employees (or persons working at a facility)</a:t>
            </a:r>
          </a:p>
          <a:p>
            <a:pPr lvl="1"/>
            <a:r>
              <a:rPr lang="en-US" sz="1900" dirty="0" smtClean="0"/>
              <a:t>Impact on expenses, resources or otherwise on operation of facility</a:t>
            </a:r>
          </a:p>
          <a:p>
            <a:pPr lvl="1"/>
            <a:r>
              <a:rPr lang="en-US" sz="1900" dirty="0" smtClean="0"/>
              <a:t>Overall financial resources of the covered entity</a:t>
            </a:r>
          </a:p>
          <a:p>
            <a:pPr lvl="1"/>
            <a:r>
              <a:rPr lang="en-US" sz="1900" dirty="0" smtClean="0"/>
              <a:t>Type of operation of the covered entity, including composition, structure and function of workforce; and</a:t>
            </a:r>
          </a:p>
          <a:p>
            <a:pPr lvl="1"/>
            <a:r>
              <a:rPr lang="en-US" sz="1900" dirty="0" smtClean="0"/>
              <a:t>Relationship between facility and the covered entity</a:t>
            </a:r>
          </a:p>
          <a:p>
            <a:pPr lvl="1"/>
            <a:endParaRPr lang="en-US" dirty="0"/>
          </a:p>
        </p:txBody>
      </p:sp>
      <p:sp>
        <p:nvSpPr>
          <p:cNvPr id="4" name="Title 2"/>
          <p:cNvSpPr>
            <a:spLocks noGrp="1"/>
          </p:cNvSpPr>
          <p:nvPr>
            <p:ph type="title"/>
          </p:nvPr>
        </p:nvSpPr>
        <p:spPr>
          <a:xfrm>
            <a:off x="96634" y="355847"/>
            <a:ext cx="8931750" cy="1054394"/>
          </a:xfrm>
        </p:spPr>
        <p:txBody>
          <a:bodyPr/>
          <a:lstStyle/>
          <a:p>
            <a:r>
              <a:rPr lang="en-US" sz="4000" i="1" dirty="0" smtClean="0"/>
              <a:t>ADA – </a:t>
            </a:r>
            <a:r>
              <a:rPr lang="en-US" sz="4000" i="1" cap="none" dirty="0" smtClean="0"/>
              <a:t>Undue Hardship</a:t>
            </a:r>
            <a:endParaRPr lang="en-US" sz="4000" i="1" cap="none" dirty="0"/>
          </a:p>
        </p:txBody>
      </p:sp>
    </p:spTree>
    <p:extLst>
      <p:ext uri="{BB962C8B-B14F-4D97-AF65-F5344CB8AC3E}">
        <p14:creationId xmlns="" xmlns:p14="http://schemas.microsoft.com/office/powerpoint/2010/main" val="175710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590151"/>
          </a:xfrm>
        </p:spPr>
        <p:txBody>
          <a:bodyPr>
            <a:normAutofit/>
          </a:bodyPr>
          <a:lstStyle/>
          <a:p>
            <a:r>
              <a:rPr lang="en-US" sz="2400" dirty="0" smtClean="0"/>
              <a:t>While the employee has the burden of proving that a requested accommodation is reasonable, the burden of proof as to undue hardship rests with the employer.</a:t>
            </a:r>
          </a:p>
          <a:p>
            <a:r>
              <a:rPr lang="en-US" sz="2400" dirty="0" smtClean="0"/>
              <a:t>The EEOC will often look to the employer’s resources when determining if a request will create an undue hardship.</a:t>
            </a:r>
          </a:p>
          <a:p>
            <a:r>
              <a:rPr lang="en-US" sz="2400" dirty="0"/>
              <a:t>M</a:t>
            </a:r>
            <a:r>
              <a:rPr lang="en-US" sz="2400" dirty="0" smtClean="0"/>
              <a:t>ost employers, however, will use the factors to perform </a:t>
            </a:r>
            <a:r>
              <a:rPr lang="en-US" sz="2400" dirty="0"/>
              <a:t>a </a:t>
            </a:r>
            <a:r>
              <a:rPr lang="en-US" sz="2400" u="sng" dirty="0"/>
              <a:t>cost/benefit analysis </a:t>
            </a:r>
            <a:r>
              <a:rPr lang="en-US" sz="2400" dirty="0"/>
              <a:t>weighing the cost of the accommodation against the perceived benefit to the employer and the employee.</a:t>
            </a:r>
          </a:p>
          <a:p>
            <a:endParaRPr lang="en-US" sz="2400" dirty="0"/>
          </a:p>
        </p:txBody>
      </p:sp>
      <p:sp>
        <p:nvSpPr>
          <p:cNvPr id="4" name="Title 2"/>
          <p:cNvSpPr>
            <a:spLocks noGrp="1"/>
          </p:cNvSpPr>
          <p:nvPr>
            <p:ph type="title"/>
          </p:nvPr>
        </p:nvSpPr>
        <p:spPr>
          <a:xfrm>
            <a:off x="124243" y="355847"/>
            <a:ext cx="8890335" cy="1054394"/>
          </a:xfrm>
        </p:spPr>
        <p:txBody>
          <a:bodyPr/>
          <a:lstStyle/>
          <a:p>
            <a:r>
              <a:rPr lang="en-US" sz="4000" i="1" dirty="0" smtClean="0"/>
              <a:t>ADA – </a:t>
            </a:r>
            <a:r>
              <a:rPr lang="en-US" sz="4000" i="1" cap="none" dirty="0" smtClean="0"/>
              <a:t>Undue Hardship</a:t>
            </a:r>
            <a:endParaRPr lang="en-US" sz="4000" i="1" cap="none" dirty="0"/>
          </a:p>
        </p:txBody>
      </p:sp>
    </p:spTree>
    <p:extLst>
      <p:ext uri="{BB962C8B-B14F-4D97-AF65-F5344CB8AC3E}">
        <p14:creationId xmlns="" xmlns:p14="http://schemas.microsoft.com/office/powerpoint/2010/main" val="1694573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Employer may decline request for leave if it will impose an undue hardship.</a:t>
            </a:r>
          </a:p>
          <a:p>
            <a:r>
              <a:rPr lang="en-US" sz="2400" dirty="0" smtClean="0"/>
              <a:t>Deciding if the request creates an undue hardship (and proving it later), however, can be difficult. </a:t>
            </a:r>
          </a:p>
          <a:p>
            <a:r>
              <a:rPr lang="en-US" sz="2400" dirty="0" smtClean="0"/>
              <a:t>The best policy is to use sound management judgment:</a:t>
            </a:r>
          </a:p>
          <a:p>
            <a:pPr lvl="1"/>
            <a:r>
              <a:rPr lang="en-US" sz="2000" dirty="0" smtClean="0"/>
              <a:t>If temporary employees are available to fill the employee’s position during absence, likely not an undue hardship</a:t>
            </a:r>
          </a:p>
          <a:p>
            <a:pPr lvl="1"/>
            <a:r>
              <a:rPr lang="en-US" sz="2000" dirty="0" smtClean="0"/>
              <a:t>If employer commonly uses seasonal employees or experiences frequent turnover, likely not an undue hardship</a:t>
            </a:r>
          </a:p>
          <a:p>
            <a:pPr lvl="1"/>
            <a:r>
              <a:rPr lang="en-US" sz="2000" dirty="0" smtClean="0"/>
              <a:t>Where position was recently vacant and other employees were able to cover additional work, short request for leave likely not a hardship</a:t>
            </a:r>
            <a:endParaRPr lang="en-US" sz="2000" dirty="0"/>
          </a:p>
        </p:txBody>
      </p:sp>
      <p:sp>
        <p:nvSpPr>
          <p:cNvPr id="4" name="Title 2"/>
          <p:cNvSpPr>
            <a:spLocks noGrp="1"/>
          </p:cNvSpPr>
          <p:nvPr>
            <p:ph type="title"/>
          </p:nvPr>
        </p:nvSpPr>
        <p:spPr/>
        <p:txBody>
          <a:bodyPr/>
          <a:lstStyle/>
          <a:p>
            <a:r>
              <a:rPr lang="en-US" sz="4000" i="1" dirty="0" smtClean="0"/>
              <a:t>ADA – </a:t>
            </a:r>
            <a:r>
              <a:rPr lang="en-US" sz="4000" i="1" cap="none" dirty="0" smtClean="0"/>
              <a:t>Undue Hardship</a:t>
            </a:r>
            <a:endParaRPr lang="en-US" sz="4000" i="1" cap="non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Generally, unpaid leave may be an appropriate accommodation when an individual expects to return to work after:</a:t>
            </a:r>
          </a:p>
          <a:p>
            <a:pPr lvl="1"/>
            <a:r>
              <a:rPr lang="en-US" sz="2400" dirty="0" smtClean="0"/>
              <a:t>Getting treatment for a disability, </a:t>
            </a:r>
          </a:p>
          <a:p>
            <a:pPr lvl="1"/>
            <a:r>
              <a:rPr lang="en-US" sz="2400" dirty="0" smtClean="0"/>
              <a:t>Returning from an illness, </a:t>
            </a:r>
          </a:p>
          <a:p>
            <a:pPr lvl="1"/>
            <a:r>
              <a:rPr lang="en-US" sz="2400" dirty="0" smtClean="0"/>
              <a:t>Or taking some other action in connection with his/her disability. </a:t>
            </a:r>
          </a:p>
          <a:p>
            <a:endParaRPr lang="en-US" sz="2800" dirty="0"/>
          </a:p>
        </p:txBody>
      </p:sp>
      <p:sp>
        <p:nvSpPr>
          <p:cNvPr id="4" name="Title 2"/>
          <p:cNvSpPr>
            <a:spLocks noGrp="1"/>
          </p:cNvSpPr>
          <p:nvPr>
            <p:ph type="title"/>
          </p:nvPr>
        </p:nvSpPr>
        <p:spPr/>
        <p:txBody>
          <a:bodyPr/>
          <a:lstStyle/>
          <a:p>
            <a:r>
              <a:rPr lang="en-US" sz="4000" i="1" dirty="0" smtClean="0"/>
              <a:t>ADA – </a:t>
            </a:r>
            <a:r>
              <a:rPr lang="en-US" sz="4000" i="1" cap="none" dirty="0" smtClean="0"/>
              <a:t>Leave</a:t>
            </a:r>
            <a:endParaRPr lang="en-US" sz="4000" i="1" cap="none" dirty="0"/>
          </a:p>
        </p:txBody>
      </p:sp>
      <p:pic>
        <p:nvPicPr>
          <p:cNvPr id="16386" name="Picture 2" descr="http://www.foundrysportsmedicine.com/Portals/65775/images/shutterstock_63584092-resized-600.jpg"/>
          <p:cNvPicPr>
            <a:picLocks noChangeAspect="1" noChangeArrowheads="1"/>
          </p:cNvPicPr>
          <p:nvPr/>
        </p:nvPicPr>
        <p:blipFill>
          <a:blip r:embed="rId2" cstate="print"/>
          <a:srcRect/>
          <a:stretch>
            <a:fillRect/>
          </a:stretch>
        </p:blipFill>
        <p:spPr bwMode="auto">
          <a:xfrm>
            <a:off x="4677165" y="4572000"/>
            <a:ext cx="3358471" cy="205836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18674"/>
          </a:xfrm>
        </p:spPr>
        <p:txBody>
          <a:bodyPr>
            <a:noAutofit/>
          </a:bodyPr>
          <a:lstStyle/>
          <a:p>
            <a:r>
              <a:rPr lang="en-US" sz="2400" dirty="0" smtClean="0"/>
              <a:t>What about the length of leave? What is “reasonable”?</a:t>
            </a:r>
          </a:p>
          <a:p>
            <a:pPr lvl="1"/>
            <a:r>
              <a:rPr lang="en-US" sz="2400" dirty="0" smtClean="0"/>
              <a:t>Intermittent Leave</a:t>
            </a:r>
          </a:p>
          <a:p>
            <a:pPr lvl="2"/>
            <a:r>
              <a:rPr lang="en-US" sz="2000" u="sng" dirty="0" smtClean="0"/>
              <a:t>REASONABLE</a:t>
            </a:r>
            <a:endParaRPr lang="en-US" sz="2000" dirty="0" smtClean="0"/>
          </a:p>
          <a:p>
            <a:pPr lvl="1"/>
            <a:r>
              <a:rPr lang="en-US" sz="2400" dirty="0" smtClean="0"/>
              <a:t>Leave </a:t>
            </a:r>
            <a:r>
              <a:rPr lang="en-US" sz="2400" dirty="0" smtClean="0"/>
              <a:t>of up to 12 weeks? </a:t>
            </a:r>
          </a:p>
          <a:p>
            <a:pPr lvl="2"/>
            <a:r>
              <a:rPr lang="en-US" sz="2000" dirty="0" smtClean="0"/>
              <a:t>Generally considered </a:t>
            </a:r>
            <a:r>
              <a:rPr lang="en-US" sz="2000" u="sng" dirty="0" smtClean="0"/>
              <a:t>REASONABLE</a:t>
            </a:r>
            <a:r>
              <a:rPr lang="en-US" sz="2000" dirty="0" smtClean="0"/>
              <a:t> (nod to the FMLA)</a:t>
            </a:r>
          </a:p>
          <a:p>
            <a:pPr lvl="1"/>
            <a:r>
              <a:rPr lang="en-US" sz="2400" dirty="0" smtClean="0"/>
              <a:t>Leave </a:t>
            </a:r>
            <a:r>
              <a:rPr lang="en-US" sz="2400" dirty="0" smtClean="0"/>
              <a:t>extending beyond one year?</a:t>
            </a:r>
          </a:p>
          <a:p>
            <a:pPr lvl="2"/>
            <a:r>
              <a:rPr lang="en-US" sz="2000" dirty="0" smtClean="0"/>
              <a:t>Generally considered </a:t>
            </a:r>
            <a:r>
              <a:rPr lang="en-US" sz="2000" u="sng" dirty="0" smtClean="0"/>
              <a:t>UNREASONABLE </a:t>
            </a:r>
          </a:p>
          <a:p>
            <a:pPr lvl="1"/>
            <a:r>
              <a:rPr lang="en-US" sz="2400" dirty="0" smtClean="0"/>
              <a:t>Indefinite leave?</a:t>
            </a:r>
          </a:p>
          <a:p>
            <a:pPr lvl="2"/>
            <a:r>
              <a:rPr lang="en-US" sz="2000" u="sng" dirty="0" smtClean="0"/>
              <a:t>UNREASONABLE</a:t>
            </a:r>
          </a:p>
          <a:p>
            <a:pPr lvl="2"/>
            <a:r>
              <a:rPr lang="en-US" sz="2000" dirty="0" smtClean="0"/>
              <a:t>“A request for indefinite leave cannot constitute ‘reasonable </a:t>
            </a:r>
            <a:r>
              <a:rPr lang="en-US" sz="2000" dirty="0" smtClean="0"/>
              <a:t>accommodation” </a:t>
            </a:r>
            <a:r>
              <a:rPr lang="en-US" sz="2000" i="1" dirty="0" smtClean="0"/>
              <a:t>See Wood v. Green</a:t>
            </a:r>
            <a:r>
              <a:rPr lang="en-US" sz="2000" dirty="0" smtClean="0"/>
              <a:t>, 323 F.3d 1309 (11th Cir. 2003).</a:t>
            </a:r>
          </a:p>
          <a:p>
            <a:pPr lvl="1"/>
            <a:endParaRPr lang="en-US" dirty="0" smtClean="0"/>
          </a:p>
          <a:p>
            <a:pPr lvl="1"/>
            <a:endParaRPr lang="en-US" dirty="0" smtClean="0"/>
          </a:p>
          <a:p>
            <a:endParaRPr lang="en-US" dirty="0"/>
          </a:p>
        </p:txBody>
      </p:sp>
      <p:sp>
        <p:nvSpPr>
          <p:cNvPr id="4" name="Title 2"/>
          <p:cNvSpPr>
            <a:spLocks noGrp="1"/>
          </p:cNvSpPr>
          <p:nvPr>
            <p:ph type="title"/>
          </p:nvPr>
        </p:nvSpPr>
        <p:spPr/>
        <p:txBody>
          <a:bodyPr/>
          <a:lstStyle/>
          <a:p>
            <a:r>
              <a:rPr lang="en-US" sz="4000" i="1" dirty="0" smtClean="0"/>
              <a:t>ADA – </a:t>
            </a:r>
            <a:r>
              <a:rPr lang="en-US" sz="4000" i="1" cap="none" dirty="0" smtClean="0"/>
              <a:t>Leave</a:t>
            </a:r>
            <a:endParaRPr lang="en-US" sz="4000" i="1" cap="non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spcAft>
                <a:spcPts val="1200"/>
              </a:spcAft>
              <a:defRPr/>
            </a:pPr>
            <a:r>
              <a:rPr lang="en-US" sz="3200" dirty="0" smtClean="0"/>
              <a:t>Requires covered employers to give eligible employees up to 12 weeks per year of unpaid leave for:</a:t>
            </a:r>
          </a:p>
          <a:p>
            <a:pPr lvl="1">
              <a:spcAft>
                <a:spcPts val="1200"/>
              </a:spcAft>
              <a:defRPr/>
            </a:pPr>
            <a:r>
              <a:rPr lang="en-US" sz="2800" dirty="0" smtClean="0"/>
              <a:t>birth or adoption of child</a:t>
            </a:r>
          </a:p>
          <a:p>
            <a:pPr lvl="1">
              <a:defRPr/>
            </a:pPr>
            <a:r>
              <a:rPr lang="en-US" sz="2800" dirty="0" smtClean="0"/>
              <a:t>placement of foster child</a:t>
            </a:r>
          </a:p>
          <a:p>
            <a:pPr lvl="1">
              <a:defRPr/>
            </a:pPr>
            <a:r>
              <a:rPr lang="en-US" sz="2800" dirty="0" smtClean="0"/>
              <a:t>serious medical condition of parent, spouse, or child</a:t>
            </a:r>
          </a:p>
          <a:p>
            <a:pPr lvl="1">
              <a:defRPr/>
            </a:pPr>
            <a:r>
              <a:rPr lang="en-US" sz="2800" dirty="0" smtClean="0"/>
              <a:t>employee’s own serious medical condition</a:t>
            </a:r>
          </a:p>
          <a:p>
            <a:endParaRPr lang="en-US" sz="3200" dirty="0"/>
          </a:p>
        </p:txBody>
      </p:sp>
      <p:sp>
        <p:nvSpPr>
          <p:cNvPr id="7" name="Title 4"/>
          <p:cNvSpPr>
            <a:spLocks noGrp="1"/>
          </p:cNvSpPr>
          <p:nvPr>
            <p:ph type="title"/>
          </p:nvPr>
        </p:nvSpPr>
        <p:spPr/>
        <p:txBody>
          <a:bodyPr/>
          <a:lstStyle/>
          <a:p>
            <a:r>
              <a:rPr lang="en-US" sz="4400" i="1" dirty="0" smtClean="0"/>
              <a:t>FMLA – </a:t>
            </a:r>
            <a:r>
              <a:rPr lang="en-US" sz="4400" i="1" cap="none" dirty="0" smtClean="0"/>
              <a:t>Basics</a:t>
            </a:r>
            <a:endParaRPr lang="en-US" sz="4400" i="1" cap="non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26311"/>
          </a:xfrm>
        </p:spPr>
        <p:txBody>
          <a:bodyPr>
            <a:normAutofit lnSpcReduction="10000"/>
          </a:bodyPr>
          <a:lstStyle/>
          <a:p>
            <a:r>
              <a:rPr lang="en-US" sz="2800" dirty="0" smtClean="0"/>
              <a:t>What is “reasonable” length of leave? Consider these factors:</a:t>
            </a:r>
          </a:p>
          <a:p>
            <a:pPr lvl="1"/>
            <a:r>
              <a:rPr lang="en-US" sz="2400" dirty="0" smtClean="0"/>
              <a:t>Employer’s past leave of absence </a:t>
            </a:r>
            <a:r>
              <a:rPr lang="en-US" sz="2400" u="sng" dirty="0" smtClean="0"/>
              <a:t>practices</a:t>
            </a:r>
          </a:p>
          <a:p>
            <a:pPr lvl="2"/>
            <a:r>
              <a:rPr lang="en-US" sz="2200" dirty="0" smtClean="0"/>
              <a:t>If employer gave previous employee 8 month leave, then employer will have to answer why 8 month leave is unreasonable for a later employee.</a:t>
            </a:r>
          </a:p>
          <a:p>
            <a:pPr lvl="1"/>
            <a:r>
              <a:rPr lang="en-US" sz="2400" dirty="0" smtClean="0"/>
              <a:t>Employer’s leave of absence policies</a:t>
            </a:r>
          </a:p>
          <a:p>
            <a:pPr lvl="1"/>
            <a:r>
              <a:rPr lang="en-US" sz="2400" dirty="0" smtClean="0"/>
              <a:t>Size of the employer/company</a:t>
            </a:r>
          </a:p>
          <a:p>
            <a:pPr lvl="1"/>
            <a:r>
              <a:rPr lang="en-US" sz="2400" dirty="0" smtClean="0"/>
              <a:t>Cost of the leave</a:t>
            </a:r>
          </a:p>
          <a:p>
            <a:pPr lvl="1"/>
            <a:r>
              <a:rPr lang="en-US" sz="2400" dirty="0" smtClean="0"/>
              <a:t>Existence of a different accommodation that would allow the employee to return to his/her job or another position</a:t>
            </a:r>
          </a:p>
          <a:p>
            <a:pPr lvl="1"/>
            <a:endParaRPr lang="en-US" sz="2400" dirty="0" smtClean="0"/>
          </a:p>
          <a:p>
            <a:endParaRPr lang="en-US" sz="2800" dirty="0"/>
          </a:p>
        </p:txBody>
      </p:sp>
      <p:sp>
        <p:nvSpPr>
          <p:cNvPr id="4" name="Title 2"/>
          <p:cNvSpPr>
            <a:spLocks noGrp="1"/>
          </p:cNvSpPr>
          <p:nvPr>
            <p:ph type="title"/>
          </p:nvPr>
        </p:nvSpPr>
        <p:spPr/>
        <p:txBody>
          <a:bodyPr/>
          <a:lstStyle/>
          <a:p>
            <a:r>
              <a:rPr lang="en-US" sz="4000" i="1" dirty="0" smtClean="0"/>
              <a:t>ADA – </a:t>
            </a:r>
            <a:r>
              <a:rPr lang="en-US" sz="4000" i="1" cap="none" dirty="0" smtClean="0"/>
              <a:t>Leave</a:t>
            </a:r>
            <a:endParaRPr lang="en-US" sz="4000" i="1" cap="non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381261" cy="4701184"/>
          </a:xfrm>
        </p:spPr>
        <p:txBody>
          <a:bodyPr>
            <a:noAutofit/>
          </a:bodyPr>
          <a:lstStyle/>
          <a:p>
            <a:pPr>
              <a:spcAft>
                <a:spcPts val="600"/>
              </a:spcAft>
              <a:defRPr/>
            </a:pPr>
            <a:r>
              <a:rPr lang="en-US" sz="2800" dirty="0" smtClean="0"/>
              <a:t>“Fitness for Duty” Examinations</a:t>
            </a:r>
          </a:p>
          <a:p>
            <a:pPr>
              <a:spcAft>
                <a:spcPts val="600"/>
              </a:spcAft>
              <a:defRPr/>
            </a:pPr>
            <a:r>
              <a:rPr lang="en-US" sz="2800" dirty="0" smtClean="0"/>
              <a:t>Employer </a:t>
            </a:r>
            <a:r>
              <a:rPr lang="en-US" sz="2800" dirty="0" smtClean="0"/>
              <a:t>required to offer same position upon return.</a:t>
            </a:r>
          </a:p>
          <a:p>
            <a:pPr lvl="1">
              <a:spcAft>
                <a:spcPts val="600"/>
              </a:spcAft>
              <a:defRPr/>
            </a:pPr>
            <a:r>
              <a:rPr lang="en-US" sz="2800" dirty="0" smtClean="0"/>
              <a:t>Unless Undue Hardship,</a:t>
            </a:r>
          </a:p>
          <a:p>
            <a:pPr lvl="1">
              <a:spcAft>
                <a:spcPts val="600"/>
              </a:spcAft>
              <a:defRPr/>
            </a:pPr>
            <a:r>
              <a:rPr lang="en-US" sz="2800" dirty="0" smtClean="0"/>
              <a:t>Reassignment:</a:t>
            </a:r>
          </a:p>
          <a:p>
            <a:pPr lvl="2">
              <a:spcAft>
                <a:spcPts val="600"/>
              </a:spcAft>
              <a:defRPr/>
            </a:pPr>
            <a:r>
              <a:rPr lang="en-US" sz="2800" dirty="0" smtClean="0"/>
              <a:t>Not required to bump.</a:t>
            </a:r>
          </a:p>
          <a:p>
            <a:pPr lvl="2">
              <a:spcAft>
                <a:spcPts val="600"/>
              </a:spcAft>
              <a:defRPr/>
            </a:pPr>
            <a:r>
              <a:rPr lang="en-US" sz="2800" dirty="0" smtClean="0"/>
              <a:t>Employee must be qualified.</a:t>
            </a:r>
          </a:p>
          <a:p>
            <a:pPr lvl="2">
              <a:spcAft>
                <a:spcPts val="600"/>
              </a:spcAft>
              <a:defRPr/>
            </a:pPr>
            <a:r>
              <a:rPr lang="en-US" sz="2800" dirty="0" smtClean="0"/>
              <a:t>Employee does not compete (2 views)</a:t>
            </a:r>
          </a:p>
          <a:p>
            <a:pPr lvl="2">
              <a:spcAft>
                <a:spcPts val="600"/>
              </a:spcAft>
              <a:defRPr/>
            </a:pPr>
            <a:r>
              <a:rPr lang="en-US" sz="2800" dirty="0" smtClean="0"/>
              <a:t>Can be less pay &amp; benefits</a:t>
            </a:r>
          </a:p>
        </p:txBody>
      </p:sp>
      <p:sp>
        <p:nvSpPr>
          <p:cNvPr id="4" name="Title 2"/>
          <p:cNvSpPr>
            <a:spLocks noGrp="1"/>
          </p:cNvSpPr>
          <p:nvPr>
            <p:ph type="title"/>
          </p:nvPr>
        </p:nvSpPr>
        <p:spPr/>
        <p:txBody>
          <a:bodyPr/>
          <a:lstStyle/>
          <a:p>
            <a:r>
              <a:rPr lang="en-US" sz="4000" i="1" dirty="0" smtClean="0"/>
              <a:t>ADA – </a:t>
            </a:r>
            <a:r>
              <a:rPr lang="en-US" sz="4000" i="1" cap="none" dirty="0" smtClean="0"/>
              <a:t>Return to Work</a:t>
            </a:r>
            <a:endParaRPr lang="en-US" sz="4000" i="1" cap="non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The ADA does not require employers to pay employees during a leave </a:t>
            </a:r>
            <a:r>
              <a:rPr lang="en-US" sz="2400" i="1" u="sng" dirty="0" smtClean="0"/>
              <a:t>unless</a:t>
            </a:r>
            <a:r>
              <a:rPr lang="en-US" sz="2400" dirty="0" smtClean="0"/>
              <a:t> paid leave is provided to non-disabled employees.</a:t>
            </a:r>
          </a:p>
          <a:p>
            <a:r>
              <a:rPr lang="en-US" sz="2400" dirty="0" smtClean="0"/>
              <a:t>Employer is not expected to provide disabled employees with any more paid leave time than other similarly situated employees. </a:t>
            </a:r>
          </a:p>
          <a:p>
            <a:r>
              <a:rPr lang="en-US" sz="2400" dirty="0" smtClean="0"/>
              <a:t>Leave may be provided with no benefits continuation </a:t>
            </a:r>
            <a:r>
              <a:rPr lang="en-US" sz="2400" i="1" u="sng" dirty="0" smtClean="0"/>
              <a:t>unless</a:t>
            </a:r>
            <a:r>
              <a:rPr lang="en-US" sz="2400" dirty="0" smtClean="0"/>
              <a:t> the employer would normally provide benefits to non-disabled employees under similar circumstances. </a:t>
            </a:r>
            <a:endParaRPr lang="en-US" sz="2400" dirty="0"/>
          </a:p>
        </p:txBody>
      </p:sp>
      <p:sp>
        <p:nvSpPr>
          <p:cNvPr id="4" name="Title 2"/>
          <p:cNvSpPr>
            <a:spLocks noGrp="1"/>
          </p:cNvSpPr>
          <p:nvPr>
            <p:ph type="title"/>
          </p:nvPr>
        </p:nvSpPr>
        <p:spPr/>
        <p:txBody>
          <a:bodyPr/>
          <a:lstStyle/>
          <a:p>
            <a:r>
              <a:rPr lang="en-US" sz="4000" i="1" dirty="0" smtClean="0"/>
              <a:t>ADA – </a:t>
            </a:r>
            <a:r>
              <a:rPr lang="en-US" sz="4000" i="1" cap="none" dirty="0" smtClean="0"/>
              <a:t>Pay</a:t>
            </a:r>
            <a:endParaRPr lang="en-US" sz="4000" i="1" cap="none" dirty="0"/>
          </a:p>
        </p:txBody>
      </p:sp>
      <p:pic>
        <p:nvPicPr>
          <p:cNvPr id="11266" name="Picture 2" descr="http://getentrepreneurial.com/wp-content/uploads/2013/03/Recover-money.jpg"/>
          <p:cNvPicPr>
            <a:picLocks noChangeAspect="1" noChangeArrowheads="1"/>
          </p:cNvPicPr>
          <p:nvPr/>
        </p:nvPicPr>
        <p:blipFill>
          <a:blip r:embed="rId2" cstate="print"/>
          <a:srcRect/>
          <a:stretch>
            <a:fillRect/>
          </a:stretch>
        </p:blipFill>
        <p:spPr bwMode="auto">
          <a:xfrm>
            <a:off x="5366326" y="5252898"/>
            <a:ext cx="2955637" cy="142876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4000" i="1" dirty="0" smtClean="0"/>
              <a:t>Interplay of ADA &amp; </a:t>
            </a:r>
            <a:r>
              <a:rPr lang="en-US" sz="4000" i="1" dirty="0" smtClean="0"/>
              <a:t>FMLA</a:t>
            </a:r>
            <a:endParaRPr lang="en-US" sz="4000" i="1" dirty="0" smtClean="0"/>
          </a:p>
        </p:txBody>
      </p:sp>
      <p:sp>
        <p:nvSpPr>
          <p:cNvPr id="78851" name="Rectangle 3"/>
          <p:cNvSpPr>
            <a:spLocks noGrp="1" noChangeArrowheads="1"/>
          </p:cNvSpPr>
          <p:nvPr>
            <p:ph idx="1"/>
          </p:nvPr>
        </p:nvSpPr>
        <p:spPr>
          <a:xfrm>
            <a:off x="457200" y="1600200"/>
            <a:ext cx="8305060" cy="4754880"/>
          </a:xfrm>
        </p:spPr>
        <p:txBody>
          <a:bodyPr>
            <a:noAutofit/>
          </a:bodyPr>
          <a:lstStyle/>
          <a:p>
            <a:pPr marL="463550" indent="-463550" eaLnBrk="1" hangingPunct="1">
              <a:lnSpc>
                <a:spcPct val="90000"/>
              </a:lnSpc>
              <a:defRPr/>
            </a:pPr>
            <a:r>
              <a:rPr lang="en-US" sz="3600" b="1" dirty="0" smtClean="0"/>
              <a:t>Part-time </a:t>
            </a:r>
            <a:r>
              <a:rPr lang="en-US" sz="3600" b="1" dirty="0" smtClean="0"/>
              <a:t>Employment</a:t>
            </a:r>
            <a:r>
              <a:rPr lang="en-US" sz="3600" dirty="0" smtClean="0"/>
              <a:t>:</a:t>
            </a:r>
            <a:endParaRPr lang="en-US" sz="3200" dirty="0" smtClean="0"/>
          </a:p>
          <a:p>
            <a:pPr marL="737870" lvl="1" indent="-463550">
              <a:lnSpc>
                <a:spcPct val="90000"/>
              </a:lnSpc>
              <a:defRPr/>
            </a:pPr>
            <a:r>
              <a:rPr lang="en-US" sz="2400" dirty="0" smtClean="0"/>
              <a:t>FMLA </a:t>
            </a:r>
            <a:r>
              <a:rPr lang="en-US" sz="2400" dirty="0" smtClean="0"/>
              <a:t>– Employee on reduced schedule (intermittent </a:t>
            </a:r>
            <a:r>
              <a:rPr lang="en-US" sz="2400" dirty="0" smtClean="0"/>
              <a:t>leave</a:t>
            </a:r>
            <a:r>
              <a:rPr lang="en-US" sz="2400" dirty="0" smtClean="0"/>
              <a:t>); </a:t>
            </a:r>
            <a:endParaRPr lang="en-US" sz="2400" dirty="0" smtClean="0"/>
          </a:p>
          <a:p>
            <a:pPr marL="737870" lvl="1" indent="-463550">
              <a:lnSpc>
                <a:spcPct val="90000"/>
              </a:lnSpc>
              <a:defRPr/>
            </a:pPr>
            <a:r>
              <a:rPr lang="en-US" sz="2400" dirty="0" smtClean="0"/>
              <a:t>Employer </a:t>
            </a:r>
            <a:r>
              <a:rPr lang="en-US" sz="2400" dirty="0" smtClean="0"/>
              <a:t>required to maintain </a:t>
            </a:r>
            <a:r>
              <a:rPr lang="en-US" sz="2400" dirty="0" smtClean="0"/>
              <a:t>insurance;</a:t>
            </a:r>
          </a:p>
          <a:p>
            <a:pPr marL="737870" lvl="1" indent="-463550">
              <a:lnSpc>
                <a:spcPct val="90000"/>
              </a:lnSpc>
              <a:defRPr/>
            </a:pPr>
            <a:r>
              <a:rPr lang="en-US" sz="2400" dirty="0" smtClean="0"/>
              <a:t>Employer </a:t>
            </a:r>
            <a:r>
              <a:rPr lang="en-US" sz="2400" dirty="0" smtClean="0"/>
              <a:t>can temporarily transfer to another position; same pay &amp; </a:t>
            </a:r>
            <a:r>
              <a:rPr lang="en-US" sz="2400" dirty="0" smtClean="0"/>
              <a:t>benefits</a:t>
            </a:r>
          </a:p>
          <a:p>
            <a:pPr>
              <a:defRPr/>
            </a:pPr>
            <a:r>
              <a:rPr lang="en-US" sz="2800" dirty="0" smtClean="0"/>
              <a:t>If </a:t>
            </a:r>
            <a:r>
              <a:rPr lang="en-US" sz="2800" dirty="0" smtClean="0"/>
              <a:t>not reassigned, Employer can deduct pay for hours not worked without FLSA violation (special FLSA exemption);</a:t>
            </a:r>
          </a:p>
          <a:p>
            <a:pPr>
              <a:defRPr/>
            </a:pPr>
            <a:r>
              <a:rPr lang="en-US" sz="2800" dirty="0" smtClean="0"/>
              <a:t>Employer </a:t>
            </a:r>
            <a:r>
              <a:rPr lang="en-US" sz="2800" dirty="0" smtClean="0"/>
              <a:t>required to reinstate to substantially equivalent position at the end of intermittent leave.</a:t>
            </a:r>
          </a:p>
          <a:p>
            <a:pPr marL="463550" indent="-463550">
              <a:lnSpc>
                <a:spcPct val="90000"/>
              </a:lnSpc>
              <a:defRPr/>
            </a:pPr>
            <a:endParaRPr lang="en-US" sz="2800" dirty="0" smtClean="0"/>
          </a:p>
        </p:txBody>
      </p:sp>
      <p:sp>
        <p:nvSpPr>
          <p:cNvPr id="26626" name="Slide Number Placeholder 5"/>
          <p:cNvSpPr>
            <a:spLocks noGrp="1"/>
          </p:cNvSpPr>
          <p:nvPr>
            <p:ph type="sldNum" sz="quarter" idx="12"/>
          </p:nvPr>
        </p:nvSpPr>
        <p:spPr>
          <a:noFill/>
        </p:spPr>
        <p:txBody>
          <a:bodyPr/>
          <a:lstStyle/>
          <a:p>
            <a:fld id="{F1A931A6-9971-4DE4-B7DB-FFC6D9D20495}"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380999" y="1719070"/>
            <a:ext cx="8381261" cy="4636009"/>
          </a:xfrm>
        </p:spPr>
        <p:txBody>
          <a:bodyPr>
            <a:normAutofit fontScale="85000" lnSpcReduction="20000"/>
          </a:bodyPr>
          <a:lstStyle/>
          <a:p>
            <a:pPr eaLnBrk="1" hangingPunct="1">
              <a:defRPr/>
            </a:pPr>
            <a:r>
              <a:rPr lang="en-US" sz="3600" dirty="0" smtClean="0"/>
              <a:t>Part-time Employment under ADA:</a:t>
            </a:r>
          </a:p>
          <a:p>
            <a:pPr lvl="1" eaLnBrk="1" hangingPunct="1">
              <a:defRPr/>
            </a:pPr>
            <a:r>
              <a:rPr lang="en-US" sz="3200" dirty="0" smtClean="0"/>
              <a:t>May </a:t>
            </a:r>
            <a:r>
              <a:rPr lang="en-US" sz="3200" dirty="0" smtClean="0"/>
              <a:t>serve as an accommodation; and</a:t>
            </a:r>
          </a:p>
          <a:p>
            <a:pPr lvl="1" eaLnBrk="1" hangingPunct="1">
              <a:defRPr/>
            </a:pPr>
            <a:r>
              <a:rPr lang="en-US" sz="3200" dirty="0" smtClean="0"/>
              <a:t>No </a:t>
            </a:r>
            <a:r>
              <a:rPr lang="en-US" sz="3200" dirty="0" smtClean="0"/>
              <a:t>requirement that health insurance be maintained</a:t>
            </a:r>
            <a:r>
              <a:rPr lang="en-US" sz="3200" dirty="0" smtClean="0"/>
              <a:t>;</a:t>
            </a:r>
          </a:p>
          <a:p>
            <a:pPr>
              <a:defRPr/>
            </a:pPr>
            <a:r>
              <a:rPr lang="en-US" sz="3600" dirty="0" smtClean="0"/>
              <a:t>If not reassigned, Employer can deduct pay for hours not worked without FLSA violation (special FLSA exemption);</a:t>
            </a:r>
          </a:p>
          <a:p>
            <a:pPr>
              <a:buNone/>
              <a:defRPr/>
            </a:pPr>
            <a:endParaRPr lang="en-US" sz="3600" dirty="0" smtClean="0"/>
          </a:p>
          <a:p>
            <a:pPr>
              <a:defRPr/>
            </a:pPr>
            <a:r>
              <a:rPr lang="en-US" sz="3600" dirty="0" smtClean="0"/>
              <a:t>Employer required to reinstate to substantially equivalent position at the end of intermittent leave.</a:t>
            </a:r>
          </a:p>
          <a:p>
            <a:pPr>
              <a:defRPr/>
            </a:pPr>
            <a:endParaRPr lang="en-US" sz="3400" dirty="0" smtClean="0"/>
          </a:p>
          <a:p>
            <a:pPr lvl="1" eaLnBrk="1" hangingPunct="1">
              <a:buFont typeface="Wingdings" pitchFamily="2" charset="2"/>
              <a:buNone/>
              <a:defRPr/>
            </a:pPr>
            <a:endParaRPr lang="en-US" dirty="0" smtClean="0"/>
          </a:p>
          <a:p>
            <a:pPr lvl="1" eaLnBrk="1" hangingPunct="1">
              <a:defRPr/>
            </a:pPr>
            <a:endParaRPr lang="en-US" dirty="0" smtClean="0"/>
          </a:p>
        </p:txBody>
      </p:sp>
      <p:sp>
        <p:nvSpPr>
          <p:cNvPr id="28674" name="Slide Number Placeholder 5"/>
          <p:cNvSpPr>
            <a:spLocks noGrp="1"/>
          </p:cNvSpPr>
          <p:nvPr>
            <p:ph type="sldNum" sz="quarter" idx="12"/>
          </p:nvPr>
        </p:nvSpPr>
        <p:spPr>
          <a:noFill/>
        </p:spPr>
        <p:txBody>
          <a:bodyPr/>
          <a:lstStyle/>
          <a:p>
            <a:fld id="{7C2802E4-F74F-475D-9F14-A7372F96D748}" type="slidenum">
              <a:rPr lang="en-US" smtClean="0"/>
              <a:pPr/>
              <a:t>34</a:t>
            </a:fld>
            <a:endParaRPr lang="en-US" smtClean="0"/>
          </a:p>
        </p:txBody>
      </p:sp>
      <p:sp>
        <p:nvSpPr>
          <p:cNvPr id="6" name="Rectangle 2"/>
          <p:cNvSpPr>
            <a:spLocks noGrp="1" noChangeArrowheads="1"/>
          </p:cNvSpPr>
          <p:nvPr>
            <p:ph type="title"/>
          </p:nvPr>
        </p:nvSpPr>
        <p:spPr/>
        <p:txBody>
          <a:bodyPr/>
          <a:lstStyle/>
          <a:p>
            <a:pPr eaLnBrk="1" hangingPunct="1">
              <a:defRPr/>
            </a:pPr>
            <a:r>
              <a:rPr lang="en-US" sz="4000" i="1" dirty="0" smtClean="0"/>
              <a:t>Interplay of ADA &amp; </a:t>
            </a:r>
            <a:r>
              <a:rPr lang="en-US" sz="4000" i="1" dirty="0" smtClean="0"/>
              <a:t>FMLA</a:t>
            </a:r>
            <a:endParaRPr lang="en-US" sz="4000" i="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Employee may be absent from work for military duty no more than 5 years and retain reemployment rights </a:t>
            </a:r>
          </a:p>
          <a:p>
            <a:r>
              <a:rPr lang="en-US" sz="2400" dirty="0" smtClean="0"/>
              <a:t>Important exceptions to the five-year limit:</a:t>
            </a:r>
          </a:p>
          <a:p>
            <a:pPr lvl="1"/>
            <a:r>
              <a:rPr lang="en-US" sz="2000" dirty="0" smtClean="0"/>
              <a:t>Initial enlistments lasting more than five years, </a:t>
            </a:r>
          </a:p>
          <a:p>
            <a:pPr lvl="1"/>
            <a:r>
              <a:rPr lang="en-US" sz="2000" dirty="0" smtClean="0"/>
              <a:t>Periodic National Guard and Reserve training duty, and</a:t>
            </a:r>
          </a:p>
          <a:p>
            <a:pPr lvl="1"/>
            <a:r>
              <a:rPr lang="en-US" sz="2000" dirty="0" smtClean="0"/>
              <a:t>Involuntary active duty extensions and recalls, especially during a time of national emergency. </a:t>
            </a:r>
          </a:p>
          <a:p>
            <a:r>
              <a:rPr lang="en-US" sz="2400" dirty="0" smtClean="0"/>
              <a:t>USERRA clearly establishes that reemployment protection does not depend on the timing, frequency, duration, or nature of an individual's service as long as the basic eligibility criteria are met.</a:t>
            </a:r>
            <a:endParaRPr lang="en-US" sz="2400" dirty="0"/>
          </a:p>
        </p:txBody>
      </p:sp>
      <p:sp>
        <p:nvSpPr>
          <p:cNvPr id="3" name="Title 2"/>
          <p:cNvSpPr>
            <a:spLocks noGrp="1"/>
          </p:cNvSpPr>
          <p:nvPr>
            <p:ph type="title"/>
          </p:nvPr>
        </p:nvSpPr>
        <p:spPr/>
        <p:txBody>
          <a:bodyPr/>
          <a:lstStyle/>
          <a:p>
            <a:r>
              <a:rPr lang="en-US" sz="4000" i="1" dirty="0" smtClean="0"/>
              <a:t>USERRA – </a:t>
            </a:r>
            <a:r>
              <a:rPr lang="en-US" sz="4000" i="1" cap="none" dirty="0" smtClean="0"/>
              <a:t>Military Leave</a:t>
            </a:r>
            <a:endParaRPr lang="en-US" sz="4000" i="1" cap="non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200" dirty="0" smtClean="0"/>
              <a:t>The “Escalator Position”</a:t>
            </a:r>
          </a:p>
          <a:p>
            <a:r>
              <a:rPr lang="en-US" sz="2200" dirty="0" smtClean="0"/>
              <a:t>The service member is entitled to prompt reemployment in the pre-service position </a:t>
            </a:r>
            <a:r>
              <a:rPr lang="en-US" sz="2200" i="1" u="sng" dirty="0" smtClean="0"/>
              <a:t>or</a:t>
            </a:r>
            <a:r>
              <a:rPr lang="en-US" sz="2200" dirty="0" smtClean="0"/>
              <a:t> in the so-called "escalator position" which the service member would have attained if continuously employed. 29 CFR §1002.191. </a:t>
            </a:r>
          </a:p>
          <a:p>
            <a:r>
              <a:rPr lang="en-US" sz="2200" dirty="0" smtClean="0"/>
              <a:t>The U.S. Supreme Court described the "escalator principle" as follows: "The returning veteran does not step back on the seniority escalator at the point he stepped off. He steps back on at the precise point he would have occupied had he kept his position continuously during [his military service]." 	</a:t>
            </a:r>
          </a:p>
          <a:p>
            <a:pPr lvl="1"/>
            <a:r>
              <a:rPr lang="en-US" i="1" dirty="0" err="1" smtClean="0"/>
              <a:t>Fishgold</a:t>
            </a:r>
            <a:r>
              <a:rPr lang="en-US" i="1" dirty="0" smtClean="0"/>
              <a:t> v. 	Sullivan </a:t>
            </a:r>
            <a:r>
              <a:rPr lang="en-US" i="1" dirty="0" err="1" smtClean="0"/>
              <a:t>Drydock</a:t>
            </a:r>
            <a:r>
              <a:rPr lang="en-US" i="1" dirty="0" smtClean="0"/>
              <a:t> &amp; Repair</a:t>
            </a:r>
            <a:r>
              <a:rPr lang="en-US" dirty="0" smtClean="0"/>
              <a:t> </a:t>
            </a:r>
            <a:r>
              <a:rPr lang="en-US" i="1" dirty="0" smtClean="0"/>
              <a:t>Corp.,</a:t>
            </a:r>
            <a:r>
              <a:rPr lang="en-US" dirty="0" smtClean="0"/>
              <a:t> 328 U.S. 275, 284-	85 (1946).</a:t>
            </a:r>
            <a:endParaRPr lang="en-US" dirty="0"/>
          </a:p>
        </p:txBody>
      </p:sp>
      <p:sp>
        <p:nvSpPr>
          <p:cNvPr id="4" name="Title 2"/>
          <p:cNvSpPr>
            <a:spLocks noGrp="1"/>
          </p:cNvSpPr>
          <p:nvPr>
            <p:ph type="title"/>
          </p:nvPr>
        </p:nvSpPr>
        <p:spPr/>
        <p:txBody>
          <a:bodyPr/>
          <a:lstStyle/>
          <a:p>
            <a:r>
              <a:rPr lang="en-US" sz="4000" i="1" dirty="0" smtClean="0"/>
              <a:t>USERRA – </a:t>
            </a:r>
            <a:r>
              <a:rPr lang="en-US" sz="4000" i="1" cap="none" dirty="0" smtClean="0"/>
              <a:t>Reemployment Rights</a:t>
            </a:r>
            <a:endParaRPr lang="en-US" sz="4000" i="1" cap="non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81729"/>
          </a:xfrm>
        </p:spPr>
        <p:txBody>
          <a:bodyPr>
            <a:normAutofit fontScale="92500" lnSpcReduction="20000"/>
          </a:bodyPr>
          <a:lstStyle/>
          <a:p>
            <a:r>
              <a:rPr lang="en-US" dirty="0" smtClean="0"/>
              <a:t>The employee's reemployment position is determined by the </a:t>
            </a:r>
            <a:r>
              <a:rPr lang="en-US" b="1" u="sng" dirty="0" smtClean="0"/>
              <a:t>length</a:t>
            </a:r>
            <a:r>
              <a:rPr lang="en-US" dirty="0" smtClean="0"/>
              <a:t> of military service. </a:t>
            </a:r>
          </a:p>
          <a:p>
            <a:r>
              <a:rPr lang="en-US" dirty="0" smtClean="0"/>
              <a:t>If military service is for less than 91 days, </a:t>
            </a:r>
          </a:p>
          <a:p>
            <a:pPr lvl="1"/>
            <a:r>
              <a:rPr lang="en-US" dirty="0" smtClean="0"/>
              <a:t>Returning employee must be reemployed in </a:t>
            </a:r>
          </a:p>
          <a:p>
            <a:pPr lvl="1"/>
            <a:r>
              <a:rPr lang="en-US" dirty="0" smtClean="0"/>
              <a:t>(1) the escalator position, or </a:t>
            </a:r>
          </a:p>
          <a:p>
            <a:pPr lvl="1"/>
            <a:r>
              <a:rPr lang="en-US" dirty="0" smtClean="0"/>
              <a:t>(2) if the employee is not qualified to perform the duties of the escalator position after reasonable efforts by the employer to help the employee become qualified, then the employee must be reemployed in the pre-service position, or </a:t>
            </a:r>
          </a:p>
          <a:p>
            <a:pPr lvl="1"/>
            <a:r>
              <a:rPr lang="en-US" dirty="0" smtClean="0"/>
              <a:t>(3) if not qualified to perform the job duties of the pre-service position, the employee must be reemployed in any other position that is the nearest approximation to the escalator position or the pre-service position. </a:t>
            </a:r>
          </a:p>
          <a:p>
            <a:r>
              <a:rPr lang="en-US" dirty="0" smtClean="0"/>
              <a:t>If military service is for more than 90 days, </a:t>
            </a:r>
          </a:p>
          <a:p>
            <a:pPr lvl="1"/>
            <a:r>
              <a:rPr lang="en-US" dirty="0" smtClean="0"/>
              <a:t>Returning employee must be reemployed in the escalator position, or </a:t>
            </a:r>
          </a:p>
          <a:p>
            <a:pPr lvl="1"/>
            <a:r>
              <a:rPr lang="en-US" dirty="0" smtClean="0"/>
              <a:t>a position of like seniority, status, and pay. </a:t>
            </a:r>
          </a:p>
          <a:p>
            <a:pPr lvl="2"/>
            <a:r>
              <a:rPr lang="en-US" dirty="0" smtClean="0"/>
              <a:t>Employer is required to make reasonable efforts to help the employee become qualified for the position. 29 CFR §1002.191 et seq.</a:t>
            </a:r>
            <a:endParaRPr lang="en-US" dirty="0"/>
          </a:p>
        </p:txBody>
      </p:sp>
      <p:sp>
        <p:nvSpPr>
          <p:cNvPr id="4" name="Title 2"/>
          <p:cNvSpPr>
            <a:spLocks noGrp="1"/>
          </p:cNvSpPr>
          <p:nvPr>
            <p:ph type="title"/>
          </p:nvPr>
        </p:nvSpPr>
        <p:spPr/>
        <p:txBody>
          <a:bodyPr/>
          <a:lstStyle/>
          <a:p>
            <a:r>
              <a:rPr lang="en-US" sz="4000" i="1" dirty="0" smtClean="0"/>
              <a:t>USERRA – </a:t>
            </a:r>
            <a:r>
              <a:rPr lang="en-US" sz="4000" i="1" cap="none" dirty="0" smtClean="0"/>
              <a:t>Reemployment Rights</a:t>
            </a:r>
            <a:endParaRPr lang="en-US" sz="4000" i="1" cap="non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92564"/>
          </a:xfrm>
        </p:spPr>
        <p:txBody>
          <a:bodyPr>
            <a:normAutofit/>
          </a:bodyPr>
          <a:lstStyle/>
          <a:p>
            <a:r>
              <a:rPr lang="en-US" sz="2800" dirty="0" smtClean="0"/>
              <a:t>Depending on the circumstances, the escalator principle may cause the employee to be reemployed in a:</a:t>
            </a:r>
          </a:p>
          <a:p>
            <a:pPr lvl="1"/>
            <a:r>
              <a:rPr lang="en-US" sz="2400" dirty="0" smtClean="0"/>
              <a:t>Higher or lower position; </a:t>
            </a:r>
          </a:p>
          <a:p>
            <a:pPr lvl="1"/>
            <a:r>
              <a:rPr lang="en-US" sz="2400" dirty="0" smtClean="0"/>
              <a:t>Laid off; or</a:t>
            </a:r>
          </a:p>
          <a:p>
            <a:pPr lvl="1"/>
            <a:r>
              <a:rPr lang="en-US" sz="2400" dirty="0" smtClean="0"/>
              <a:t>Terminated. </a:t>
            </a:r>
          </a:p>
          <a:p>
            <a:pPr lvl="2"/>
            <a:r>
              <a:rPr lang="en-US" sz="1800" dirty="0" smtClean="0"/>
              <a:t>For example, if the employee's                                               seniority or job classification                                                     would have resulted in the                                                    employee being laid off or the                                                position terminated during the                                                   employee's period of                                                              military service. </a:t>
            </a:r>
            <a:r>
              <a:rPr lang="en-US" sz="1200" dirty="0" smtClean="0"/>
              <a:t>29 CFR §1002.194.</a:t>
            </a:r>
            <a:endParaRPr lang="en-US" sz="1200" dirty="0"/>
          </a:p>
        </p:txBody>
      </p:sp>
      <p:sp>
        <p:nvSpPr>
          <p:cNvPr id="4" name="Title 2"/>
          <p:cNvSpPr>
            <a:spLocks noGrp="1"/>
          </p:cNvSpPr>
          <p:nvPr>
            <p:ph type="title"/>
          </p:nvPr>
        </p:nvSpPr>
        <p:spPr/>
        <p:txBody>
          <a:bodyPr/>
          <a:lstStyle/>
          <a:p>
            <a:r>
              <a:rPr lang="en-US" sz="4000" i="1" dirty="0" smtClean="0"/>
              <a:t>USERRA – </a:t>
            </a:r>
            <a:r>
              <a:rPr lang="en-US" sz="4000" i="1" cap="none" dirty="0" smtClean="0"/>
              <a:t>Reemployment Rights</a:t>
            </a:r>
            <a:endParaRPr lang="en-US" sz="4000" i="1" cap="none" dirty="0"/>
          </a:p>
        </p:txBody>
      </p:sp>
      <p:pic>
        <p:nvPicPr>
          <p:cNvPr id="7172" name="Picture 4" descr="http://www.hutchinsontransmission.com/sites/default/files/3handrail-escalator-v-belt.png"/>
          <p:cNvPicPr>
            <a:picLocks noChangeAspect="1" noChangeArrowheads="1"/>
          </p:cNvPicPr>
          <p:nvPr/>
        </p:nvPicPr>
        <p:blipFill>
          <a:blip r:embed="rId2" cstate="print"/>
          <a:srcRect/>
          <a:stretch>
            <a:fillRect/>
          </a:stretch>
        </p:blipFill>
        <p:spPr bwMode="auto">
          <a:xfrm>
            <a:off x="4987636" y="3048000"/>
            <a:ext cx="3983961" cy="359789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Employees are required to provide </a:t>
            </a:r>
            <a:r>
              <a:rPr lang="en-US" sz="2400" i="1" u="sng" dirty="0" smtClean="0"/>
              <a:t>advance written or verbal </a:t>
            </a:r>
            <a:r>
              <a:rPr lang="en-US" sz="2400" dirty="0" smtClean="0"/>
              <a:t>notice to their employers for all military duty unless </a:t>
            </a:r>
          </a:p>
          <a:p>
            <a:pPr lvl="1"/>
            <a:r>
              <a:rPr lang="en-US" sz="2000" dirty="0" smtClean="0"/>
              <a:t>Giving notice is impossible, </a:t>
            </a:r>
          </a:p>
          <a:p>
            <a:pPr lvl="1"/>
            <a:r>
              <a:rPr lang="en-US" sz="2000" dirty="0" smtClean="0"/>
              <a:t>Unreasonable, or </a:t>
            </a:r>
          </a:p>
          <a:p>
            <a:pPr lvl="1"/>
            <a:r>
              <a:rPr lang="en-US" sz="2000" dirty="0" smtClean="0"/>
              <a:t>Precluded by military necessity. </a:t>
            </a:r>
          </a:p>
          <a:p>
            <a:r>
              <a:rPr lang="en-US" sz="2400" dirty="0" smtClean="0"/>
              <a:t>Employee should provide notice as far in advance as is reasonable under the circumstances. </a:t>
            </a:r>
          </a:p>
          <a:p>
            <a:r>
              <a:rPr lang="en-US" sz="2400" dirty="0" smtClean="0"/>
              <a:t>Additionally, service members are entitled to use paid time off (vacation, sick, personal, etc.) while they are on military service, but an employer </a:t>
            </a:r>
            <a:r>
              <a:rPr lang="en-US" sz="2400" i="1" u="sng" dirty="0" smtClean="0"/>
              <a:t>cannot</a:t>
            </a:r>
            <a:r>
              <a:rPr lang="en-US" sz="2400" dirty="0" smtClean="0"/>
              <a:t> require them to use it.</a:t>
            </a:r>
            <a:endParaRPr lang="en-US" sz="2400" dirty="0"/>
          </a:p>
        </p:txBody>
      </p:sp>
      <p:sp>
        <p:nvSpPr>
          <p:cNvPr id="4" name="Title 2"/>
          <p:cNvSpPr>
            <a:spLocks noGrp="1"/>
          </p:cNvSpPr>
          <p:nvPr>
            <p:ph type="title"/>
          </p:nvPr>
        </p:nvSpPr>
        <p:spPr/>
        <p:txBody>
          <a:bodyPr/>
          <a:lstStyle/>
          <a:p>
            <a:r>
              <a:rPr lang="en-US" sz="4000" i="1" dirty="0" smtClean="0"/>
              <a:t>USERRA – </a:t>
            </a:r>
            <a:r>
              <a:rPr lang="en-US" sz="4000" i="1" cap="none" dirty="0" smtClean="0"/>
              <a:t>Notice of Leave</a:t>
            </a:r>
            <a:endParaRPr lang="en-US" sz="4000" i="1" cap="non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Aft>
                <a:spcPts val="1200"/>
              </a:spcAft>
              <a:defRPr/>
            </a:pPr>
            <a:r>
              <a:rPr lang="en-US" sz="2400" dirty="0" smtClean="0"/>
              <a:t>Employers with 50 or more employees and all public agencies</a:t>
            </a:r>
          </a:p>
          <a:p>
            <a:pPr>
              <a:spcAft>
                <a:spcPts val="1200"/>
              </a:spcAft>
              <a:defRPr/>
            </a:pPr>
            <a:r>
              <a:rPr lang="en-US" sz="2400" dirty="0" smtClean="0"/>
              <a:t>Employee has worked at least 12 months total time with employer</a:t>
            </a:r>
          </a:p>
          <a:p>
            <a:pPr>
              <a:spcAft>
                <a:spcPts val="1200"/>
              </a:spcAft>
              <a:defRPr/>
            </a:pPr>
            <a:r>
              <a:rPr lang="en-US" sz="2400" dirty="0" smtClean="0"/>
              <a:t>Employee has worked at least 1,250 hours during 12-month period preceding the leave</a:t>
            </a:r>
          </a:p>
          <a:p>
            <a:pPr>
              <a:spcAft>
                <a:spcPts val="1200"/>
              </a:spcAft>
              <a:defRPr/>
            </a:pPr>
            <a:r>
              <a:rPr lang="en-US" sz="2400" dirty="0" smtClean="0"/>
              <a:t>Employee works at facility with at least 50 employees within a 75-mile </a:t>
            </a:r>
            <a:r>
              <a:rPr lang="en-US" sz="2400" dirty="0" smtClean="0"/>
              <a:t>radius</a:t>
            </a:r>
          </a:p>
          <a:p>
            <a:pPr>
              <a:spcAft>
                <a:spcPts val="1200"/>
              </a:spcAft>
              <a:defRPr/>
            </a:pPr>
            <a:r>
              <a:rPr lang="en-US" sz="2400" dirty="0" smtClean="0"/>
              <a:t>Using FMLA forms</a:t>
            </a:r>
          </a:p>
          <a:p>
            <a:pPr>
              <a:spcAft>
                <a:spcPts val="1200"/>
              </a:spcAft>
              <a:defRPr/>
            </a:pPr>
            <a:r>
              <a:rPr lang="en-US" sz="2400" dirty="0" smtClean="0"/>
              <a:t>Requesting employee get 2</a:t>
            </a:r>
            <a:r>
              <a:rPr lang="en-US" sz="2400" baseline="30000" dirty="0" smtClean="0"/>
              <a:t>nd</a:t>
            </a:r>
            <a:r>
              <a:rPr lang="en-US" sz="2400" dirty="0" smtClean="0"/>
              <a:t> &amp; 3</a:t>
            </a:r>
            <a:r>
              <a:rPr lang="en-US" sz="2400" baseline="30000" dirty="0" smtClean="0"/>
              <a:t>rd</a:t>
            </a:r>
            <a:r>
              <a:rPr lang="en-US" sz="2400" dirty="0" smtClean="0"/>
              <a:t> Opinions</a:t>
            </a:r>
          </a:p>
          <a:p>
            <a:pPr>
              <a:spcAft>
                <a:spcPts val="1200"/>
              </a:spcAft>
              <a:defRPr/>
            </a:pPr>
            <a:endParaRPr lang="en-US" sz="2400" dirty="0" smtClean="0"/>
          </a:p>
          <a:p>
            <a:pPr>
              <a:spcAft>
                <a:spcPts val="1200"/>
              </a:spcAft>
              <a:defRPr/>
            </a:pPr>
            <a:endParaRPr lang="en-US" sz="2400" dirty="0" smtClean="0"/>
          </a:p>
        </p:txBody>
      </p:sp>
      <p:sp>
        <p:nvSpPr>
          <p:cNvPr id="4" name="Title 4"/>
          <p:cNvSpPr>
            <a:spLocks noGrp="1"/>
          </p:cNvSpPr>
          <p:nvPr>
            <p:ph type="title"/>
          </p:nvPr>
        </p:nvSpPr>
        <p:spPr/>
        <p:txBody>
          <a:bodyPr/>
          <a:lstStyle/>
          <a:p>
            <a:r>
              <a:rPr lang="en-US" sz="4400" i="1" dirty="0" smtClean="0"/>
              <a:t>FMLA – </a:t>
            </a:r>
            <a:r>
              <a:rPr lang="en-US" sz="4400" i="1" cap="none" dirty="0" smtClean="0"/>
              <a:t>Basics</a:t>
            </a:r>
            <a:endParaRPr lang="en-US" sz="4400" i="1" cap="non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663256"/>
          </a:xfrm>
        </p:spPr>
        <p:txBody>
          <a:bodyPr>
            <a:normAutofit lnSpcReduction="10000"/>
          </a:bodyPr>
          <a:lstStyle/>
          <a:p>
            <a:r>
              <a:rPr lang="en-US" dirty="0" smtClean="0"/>
              <a:t>The period an individual has to make application for reemployment or report back to work after military service is based on </a:t>
            </a:r>
            <a:r>
              <a:rPr lang="en-US" i="1" u="sng" dirty="0" smtClean="0"/>
              <a:t>time spent</a:t>
            </a:r>
            <a:r>
              <a:rPr lang="en-US" i="1" dirty="0" smtClean="0"/>
              <a:t> </a:t>
            </a:r>
            <a:r>
              <a:rPr lang="en-US" dirty="0" smtClean="0"/>
              <a:t>on military duty. </a:t>
            </a:r>
          </a:p>
          <a:p>
            <a:r>
              <a:rPr lang="en-US" sz="2400" dirty="0" smtClean="0"/>
              <a:t>Service of less than 31 days: </a:t>
            </a:r>
          </a:p>
          <a:p>
            <a:pPr lvl="1"/>
            <a:r>
              <a:rPr lang="en-US" sz="2000" dirty="0" smtClean="0"/>
              <a:t>Employee must return at the beginning of the next regularly scheduled work period on the first full day after release from service (taking into account safe travel home plus an 8 hour rest period). </a:t>
            </a:r>
          </a:p>
          <a:p>
            <a:r>
              <a:rPr lang="en-US" sz="2400" dirty="0" smtClean="0"/>
              <a:t>Service of more than 30 days but less than 181 days: </a:t>
            </a:r>
          </a:p>
          <a:p>
            <a:pPr lvl="1"/>
            <a:r>
              <a:rPr lang="en-US" sz="2000" dirty="0" smtClean="0"/>
              <a:t>Employee must submit an application for reemployment within 14 days of release from service. </a:t>
            </a:r>
          </a:p>
          <a:p>
            <a:r>
              <a:rPr lang="en-US" sz="2400" dirty="0" smtClean="0"/>
              <a:t>Service of more than 180 days: </a:t>
            </a:r>
          </a:p>
          <a:p>
            <a:pPr lvl="1"/>
            <a:r>
              <a:rPr lang="en-US" sz="2000" dirty="0" smtClean="0"/>
              <a:t>Employee must submit an application within 90 days of release from service.</a:t>
            </a:r>
            <a:endParaRPr lang="en-US" sz="2000" dirty="0"/>
          </a:p>
        </p:txBody>
      </p:sp>
      <p:sp>
        <p:nvSpPr>
          <p:cNvPr id="4" name="Title 2"/>
          <p:cNvSpPr>
            <a:spLocks noGrp="1"/>
          </p:cNvSpPr>
          <p:nvPr>
            <p:ph type="title"/>
          </p:nvPr>
        </p:nvSpPr>
        <p:spPr/>
        <p:txBody>
          <a:bodyPr/>
          <a:lstStyle/>
          <a:p>
            <a:r>
              <a:rPr lang="en-US" sz="4000" i="1" dirty="0" smtClean="0"/>
              <a:t>USERRA – </a:t>
            </a:r>
            <a:r>
              <a:rPr lang="en-US" sz="4000" i="1" cap="none" dirty="0" smtClean="0"/>
              <a:t>Notice of Return</a:t>
            </a:r>
            <a:endParaRPr lang="en-US" sz="4000" i="1" cap="non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37147"/>
          </a:xfrm>
        </p:spPr>
        <p:txBody>
          <a:bodyPr>
            <a:normAutofit lnSpcReduction="10000"/>
          </a:bodyPr>
          <a:lstStyle/>
          <a:p>
            <a:r>
              <a:rPr lang="en-US" dirty="0" smtClean="0"/>
              <a:t>Health Care Coverage</a:t>
            </a:r>
          </a:p>
          <a:p>
            <a:pPr lvl="1"/>
            <a:r>
              <a:rPr lang="en-US" dirty="0" smtClean="0"/>
              <a:t>If military service period is 30 days or less, employer must continue the employee’s health insurance and may only charge the employee’s share, if any, for coverage. </a:t>
            </a:r>
          </a:p>
          <a:p>
            <a:pPr lvl="2"/>
            <a:r>
              <a:rPr lang="en-US" dirty="0" smtClean="0"/>
              <a:t>38 U.S.C. § 4317(a)(2). </a:t>
            </a:r>
          </a:p>
          <a:p>
            <a:pPr lvl="1"/>
            <a:r>
              <a:rPr lang="en-US" dirty="0" smtClean="0"/>
              <a:t>If military service period is 31 days or longer, employee can continue coverage for up to 24 months, however, the employer can charge up to 102% of the full premium under the plan. </a:t>
            </a:r>
          </a:p>
          <a:p>
            <a:pPr lvl="2"/>
            <a:r>
              <a:rPr lang="en-US" dirty="0" smtClean="0"/>
              <a:t>38 U.S.C. §4317(a)(1)(A-B) and § 4317(a)(2). </a:t>
            </a:r>
          </a:p>
          <a:p>
            <a:pPr lvl="1"/>
            <a:r>
              <a:rPr lang="en-US" dirty="0" smtClean="0"/>
              <a:t>Upon reemployment, employee is entitled to reinstatement of healthcare coverage. No waiting period and no exclusions. </a:t>
            </a:r>
          </a:p>
          <a:p>
            <a:pPr lvl="2"/>
            <a:r>
              <a:rPr lang="en-US" dirty="0" smtClean="0"/>
              <a:t>38 U.S.C. § 4317(b)(1). </a:t>
            </a:r>
          </a:p>
          <a:p>
            <a:r>
              <a:rPr lang="en-US" dirty="0" smtClean="0"/>
              <a:t>Pension</a:t>
            </a:r>
          </a:p>
          <a:p>
            <a:pPr lvl="1"/>
            <a:r>
              <a:rPr lang="en-US" dirty="0" smtClean="0"/>
              <a:t>Employees have a right to continued service credit for any pension plans. </a:t>
            </a:r>
          </a:p>
          <a:p>
            <a:pPr lvl="2"/>
            <a:r>
              <a:rPr lang="en-US" dirty="0" smtClean="0"/>
              <a:t>38 U.S.C. § 4318(a)(2)(A). </a:t>
            </a:r>
          </a:p>
        </p:txBody>
      </p:sp>
      <p:sp>
        <p:nvSpPr>
          <p:cNvPr id="4" name="Title 2"/>
          <p:cNvSpPr>
            <a:spLocks noGrp="1"/>
          </p:cNvSpPr>
          <p:nvPr>
            <p:ph type="title"/>
          </p:nvPr>
        </p:nvSpPr>
        <p:spPr/>
        <p:txBody>
          <a:bodyPr/>
          <a:lstStyle/>
          <a:p>
            <a:r>
              <a:rPr lang="en-US" sz="4000" i="1" dirty="0" smtClean="0"/>
              <a:t>USERRA – </a:t>
            </a:r>
            <a:r>
              <a:rPr lang="en-US" sz="4000" i="1" cap="none" dirty="0" smtClean="0"/>
              <a:t>Benefits</a:t>
            </a:r>
            <a:endParaRPr lang="en-US" sz="4000" i="1" cap="non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USERRA provides protection for disabled veterans, requiring employers to make reasonable efforts to accommodate the disability. </a:t>
            </a:r>
          </a:p>
          <a:p>
            <a:pPr lvl="1"/>
            <a:r>
              <a:rPr lang="en-US" sz="2400" dirty="0" smtClean="0"/>
              <a:t>Sound familiar?</a:t>
            </a:r>
          </a:p>
          <a:p>
            <a:endParaRPr lang="en-US" sz="2800" dirty="0" smtClean="0"/>
          </a:p>
          <a:p>
            <a:r>
              <a:rPr lang="en-US" sz="2800" dirty="0" smtClean="0"/>
              <a:t>Service members convalescing from injuries received during service or training may have up to </a:t>
            </a:r>
            <a:r>
              <a:rPr lang="en-US" sz="2800" i="1" u="sng" dirty="0" smtClean="0"/>
              <a:t>two years </a:t>
            </a:r>
            <a:r>
              <a:rPr lang="en-US" sz="2800" dirty="0" smtClean="0"/>
              <a:t>from the date of completion of service to return to their jobs or apply for reemployment.</a:t>
            </a:r>
            <a:endParaRPr lang="en-US" sz="2800" dirty="0"/>
          </a:p>
        </p:txBody>
      </p:sp>
      <p:sp>
        <p:nvSpPr>
          <p:cNvPr id="4" name="Title 2"/>
          <p:cNvSpPr>
            <a:spLocks noGrp="1"/>
          </p:cNvSpPr>
          <p:nvPr>
            <p:ph type="title"/>
          </p:nvPr>
        </p:nvSpPr>
        <p:spPr/>
        <p:txBody>
          <a:bodyPr/>
          <a:lstStyle/>
          <a:p>
            <a:r>
              <a:rPr lang="en-US" sz="4000" i="1" dirty="0" smtClean="0"/>
              <a:t>USERRA – </a:t>
            </a:r>
            <a:r>
              <a:rPr lang="en-US" sz="4000" i="1" cap="none" dirty="0" smtClean="0"/>
              <a:t>Disabled Employees</a:t>
            </a:r>
            <a:endParaRPr lang="en-US" sz="4000" i="1" cap="none" dirty="0"/>
          </a:p>
        </p:txBody>
      </p:sp>
      <p:pic>
        <p:nvPicPr>
          <p:cNvPr id="5" name="Picture 16" descr="http://shgd.ru/photos/dekada.jpg"/>
          <p:cNvPicPr>
            <a:picLocks noChangeAspect="1" noChangeArrowheads="1"/>
          </p:cNvPicPr>
          <p:nvPr/>
        </p:nvPicPr>
        <p:blipFill>
          <a:blip r:embed="rId2" cstate="print"/>
          <a:srcRect/>
          <a:stretch>
            <a:fillRect/>
          </a:stretch>
        </p:blipFill>
        <p:spPr bwMode="auto">
          <a:xfrm>
            <a:off x="4609571" y="3251200"/>
            <a:ext cx="1394064" cy="1190399"/>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i="1" dirty="0" smtClean="0"/>
              <a:t>QUESTIONS?</a:t>
            </a:r>
            <a:endParaRPr lang="en-US" sz="4400" i="1" dirty="0"/>
          </a:p>
        </p:txBody>
      </p:sp>
      <p:pic>
        <p:nvPicPr>
          <p:cNvPr id="2050" name="Picture 2" descr="http://osakabentures.com/wp-content/uploads/2011/01/question2.jpg"/>
          <p:cNvPicPr>
            <a:picLocks noChangeAspect="1" noChangeArrowheads="1"/>
          </p:cNvPicPr>
          <p:nvPr/>
        </p:nvPicPr>
        <p:blipFill>
          <a:blip r:embed="rId2" cstate="print"/>
          <a:srcRect/>
          <a:stretch>
            <a:fillRect/>
          </a:stretch>
        </p:blipFill>
        <p:spPr bwMode="auto">
          <a:xfrm>
            <a:off x="1237672" y="1741594"/>
            <a:ext cx="6714837" cy="475589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i="1" dirty="0" smtClean="0"/>
              <a:t>THANK YOU !</a:t>
            </a:r>
            <a:endParaRPr lang="en-US" sz="4400" i="1" dirty="0"/>
          </a:p>
        </p:txBody>
      </p:sp>
      <p:pic>
        <p:nvPicPr>
          <p:cNvPr id="4" name="Picture 3" descr="Logo.jpg"/>
          <p:cNvPicPr>
            <a:picLocks noChangeAspect="1" noChangeArrowheads="1"/>
          </p:cNvPicPr>
          <p:nvPr/>
        </p:nvPicPr>
        <p:blipFill>
          <a:blip r:embed="rId2" cstate="print"/>
          <a:srcRect l="5415" b="-15"/>
          <a:stretch>
            <a:fillRect/>
          </a:stretch>
        </p:blipFill>
        <p:spPr bwMode="auto">
          <a:xfrm>
            <a:off x="2382981" y="1749867"/>
            <a:ext cx="4498109" cy="2645660"/>
          </a:xfrm>
          <a:prstGeom prst="rect">
            <a:avLst/>
          </a:prstGeom>
          <a:noFill/>
          <a:ln w="9525">
            <a:noFill/>
            <a:miter lim="800000"/>
            <a:headEnd/>
            <a:tailEnd/>
          </a:ln>
        </p:spPr>
      </p:pic>
      <p:sp>
        <p:nvSpPr>
          <p:cNvPr id="5" name="TextBox 4"/>
          <p:cNvSpPr txBox="1"/>
          <p:nvPr/>
        </p:nvSpPr>
        <p:spPr>
          <a:xfrm>
            <a:off x="2636865" y="4469654"/>
            <a:ext cx="4027251" cy="2043636"/>
          </a:xfrm>
          <a:prstGeom prst="rect">
            <a:avLst/>
          </a:prstGeom>
          <a:noFill/>
        </p:spPr>
        <p:txBody>
          <a:bodyPr wrap="square" rtlCol="0">
            <a:spAutoFit/>
          </a:bodyPr>
          <a:lstStyle/>
          <a:p>
            <a:pPr algn="ctr">
              <a:lnSpc>
                <a:spcPct val="80000"/>
              </a:lnSpc>
              <a:buNone/>
              <a:defRPr/>
            </a:pPr>
            <a:r>
              <a:rPr lang="en-US" sz="2800" dirty="0" smtClean="0"/>
              <a:t>Jason Vail</a:t>
            </a:r>
          </a:p>
          <a:p>
            <a:pPr algn="ctr">
              <a:lnSpc>
                <a:spcPct val="80000"/>
              </a:lnSpc>
              <a:buNone/>
              <a:defRPr/>
            </a:pPr>
            <a:endParaRPr lang="en-US" dirty="0" smtClean="0"/>
          </a:p>
          <a:p>
            <a:pPr algn="ctr">
              <a:lnSpc>
                <a:spcPct val="80000"/>
              </a:lnSpc>
              <a:buNone/>
              <a:defRPr/>
            </a:pPr>
            <a:r>
              <a:rPr lang="en-US" dirty="0" smtClean="0"/>
              <a:t>906 North Monroe Street</a:t>
            </a:r>
          </a:p>
          <a:p>
            <a:pPr algn="ctr">
              <a:lnSpc>
                <a:spcPct val="80000"/>
              </a:lnSpc>
              <a:buNone/>
              <a:defRPr/>
            </a:pPr>
            <a:r>
              <a:rPr lang="en-US" dirty="0" smtClean="0"/>
              <a:t>Tallahassee, FL 32303</a:t>
            </a:r>
          </a:p>
          <a:p>
            <a:pPr algn="ctr">
              <a:lnSpc>
                <a:spcPct val="80000"/>
              </a:lnSpc>
              <a:buNone/>
              <a:defRPr/>
            </a:pPr>
            <a:r>
              <a:rPr lang="en-US" dirty="0" smtClean="0"/>
              <a:t>(850) 561-3503</a:t>
            </a:r>
          </a:p>
          <a:p>
            <a:pPr algn="ctr">
              <a:lnSpc>
                <a:spcPct val="80000"/>
              </a:lnSpc>
              <a:buNone/>
              <a:defRPr/>
            </a:pPr>
            <a:endParaRPr lang="en-US" dirty="0" smtClean="0"/>
          </a:p>
          <a:p>
            <a:pPr algn="ctr">
              <a:lnSpc>
                <a:spcPct val="80000"/>
              </a:lnSpc>
              <a:buNone/>
              <a:defRPr/>
            </a:pPr>
            <a:r>
              <a:rPr lang="en-US" dirty="0" smtClean="0"/>
              <a:t>jvail@anblaw.com</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719071"/>
            <a:ext cx="9144000" cy="4779006"/>
          </a:xfrm>
        </p:spPr>
        <p:txBody>
          <a:bodyPr>
            <a:noAutofit/>
          </a:bodyPr>
          <a:lstStyle/>
          <a:p>
            <a:pPr>
              <a:defRPr/>
            </a:pPr>
            <a:r>
              <a:rPr lang="en-US" sz="3200" dirty="0" smtClean="0"/>
              <a:t>Employees can work part-time schedule or take leave on intermittent basis.</a:t>
            </a:r>
          </a:p>
          <a:p>
            <a:pPr lvl="1">
              <a:defRPr/>
            </a:pPr>
            <a:r>
              <a:rPr lang="en-US" sz="2600" dirty="0" smtClean="0"/>
              <a:t>Leave provided in blocks of time;</a:t>
            </a:r>
          </a:p>
          <a:p>
            <a:pPr lvl="1">
              <a:defRPr/>
            </a:pPr>
            <a:r>
              <a:rPr lang="en-US" sz="2600" dirty="0" smtClean="0"/>
              <a:t>Must </a:t>
            </a:r>
            <a:r>
              <a:rPr lang="en-US" sz="2600" dirty="0" smtClean="0"/>
              <a:t>be “medically necessary” per physician;</a:t>
            </a:r>
          </a:p>
          <a:p>
            <a:pPr lvl="1">
              <a:defRPr/>
            </a:pPr>
            <a:r>
              <a:rPr lang="en-US" sz="2600" dirty="0" smtClean="0"/>
              <a:t>May </a:t>
            </a:r>
            <a:r>
              <a:rPr lang="en-US" sz="2600" dirty="0" smtClean="0"/>
              <a:t>permit transfer of employee to alternative position/part-time position during intermittent leave period</a:t>
            </a:r>
            <a:r>
              <a:rPr lang="en-US" sz="2600" dirty="0" smtClean="0"/>
              <a:t>.</a:t>
            </a:r>
          </a:p>
          <a:p>
            <a:pPr lvl="1">
              <a:defRPr/>
            </a:pPr>
            <a:r>
              <a:rPr lang="en-US" sz="2600" dirty="0" smtClean="0"/>
              <a:t>“Perpetual Intermittent Leave”</a:t>
            </a:r>
          </a:p>
          <a:p>
            <a:pPr lvl="1">
              <a:defRPr/>
            </a:pPr>
            <a:r>
              <a:rPr lang="en-US" sz="2600" dirty="0" smtClean="0"/>
              <a:t>“Reasonable Accommodation”? We’ll discuss later …</a:t>
            </a:r>
            <a:endParaRPr lang="en-US" sz="2600" dirty="0" smtClean="0"/>
          </a:p>
          <a:p>
            <a:endParaRPr lang="en-US" sz="3200" dirty="0"/>
          </a:p>
        </p:txBody>
      </p:sp>
      <p:sp>
        <p:nvSpPr>
          <p:cNvPr id="4" name="Title 4"/>
          <p:cNvSpPr>
            <a:spLocks noGrp="1"/>
          </p:cNvSpPr>
          <p:nvPr>
            <p:ph type="title"/>
          </p:nvPr>
        </p:nvSpPr>
        <p:spPr/>
        <p:txBody>
          <a:bodyPr/>
          <a:lstStyle/>
          <a:p>
            <a:r>
              <a:rPr lang="en-US" sz="4400" i="1" dirty="0" smtClean="0"/>
              <a:t>FMLA – </a:t>
            </a:r>
            <a:r>
              <a:rPr lang="en-US" sz="4400" i="1" cap="none" dirty="0" smtClean="0"/>
              <a:t>Intermittent Leave</a:t>
            </a:r>
            <a:endParaRPr lang="en-US" sz="4400" i="1" cap="non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0999" y="1615272"/>
            <a:ext cx="8407893" cy="4956260"/>
          </a:xfrm>
        </p:spPr>
        <p:txBody>
          <a:bodyPr>
            <a:noAutofit/>
          </a:bodyPr>
          <a:lstStyle/>
          <a:p>
            <a:r>
              <a:rPr lang="en-US" sz="2400" dirty="0" smtClean="0"/>
              <a:t>Employer may request a medical re-certification when employee has a serious health condition</a:t>
            </a:r>
          </a:p>
          <a:p>
            <a:r>
              <a:rPr lang="en-US" sz="2400" dirty="0" smtClean="0"/>
              <a:t>Employer can require updated re-certifications on a “reasonable basis” </a:t>
            </a:r>
            <a:endParaRPr lang="en-US" sz="2400" dirty="0"/>
          </a:p>
          <a:p>
            <a:r>
              <a:rPr lang="en-US" sz="2400" dirty="0" smtClean="0"/>
              <a:t>“Reasonable basis” means not more often than every 30 days, unless –</a:t>
            </a:r>
          </a:p>
          <a:p>
            <a:pPr lvl="1"/>
            <a:r>
              <a:rPr lang="en-US" sz="2000" dirty="0" smtClean="0"/>
              <a:t>Employee requests an extension of leave</a:t>
            </a:r>
          </a:p>
          <a:p>
            <a:pPr lvl="1"/>
            <a:r>
              <a:rPr lang="en-US" sz="2000" dirty="0" smtClean="0"/>
              <a:t>Circumstances in the original certification have changed significantly</a:t>
            </a:r>
          </a:p>
          <a:p>
            <a:pPr lvl="1"/>
            <a:r>
              <a:rPr lang="en-US" sz="2000" dirty="0" smtClean="0"/>
              <a:t>Employer receives information to doubt the continuing validity of the original certification; or</a:t>
            </a:r>
          </a:p>
          <a:p>
            <a:pPr lvl="1"/>
            <a:r>
              <a:rPr lang="en-US" sz="2000" dirty="0" smtClean="0"/>
              <a:t>Employee is unable to return to work at the end of the leave because of the continuation, recurrence, or onset of a serious health condition</a:t>
            </a:r>
          </a:p>
          <a:p>
            <a:r>
              <a:rPr lang="en-US" sz="2400" dirty="0" smtClean="0"/>
              <a:t> </a:t>
            </a:r>
          </a:p>
          <a:p>
            <a:pPr lvl="1"/>
            <a:endParaRPr lang="en-US" sz="2000" dirty="0"/>
          </a:p>
        </p:txBody>
      </p:sp>
      <p:sp>
        <p:nvSpPr>
          <p:cNvPr id="5" name="Title 4"/>
          <p:cNvSpPr>
            <a:spLocks noGrp="1"/>
          </p:cNvSpPr>
          <p:nvPr>
            <p:ph type="title"/>
          </p:nvPr>
        </p:nvSpPr>
        <p:spPr/>
        <p:txBody>
          <a:bodyPr/>
          <a:lstStyle/>
          <a:p>
            <a:r>
              <a:rPr lang="en-US" sz="4400" i="1" dirty="0" smtClean="0"/>
              <a:t>FMLA – </a:t>
            </a:r>
            <a:r>
              <a:rPr lang="en-US" sz="4400" i="1" cap="none" dirty="0"/>
              <a:t>R</a:t>
            </a:r>
            <a:r>
              <a:rPr lang="en-US" sz="4400" i="1" cap="none" dirty="0" smtClean="0"/>
              <a:t>e-certifications</a:t>
            </a:r>
            <a:endParaRPr lang="en-US" sz="4400" i="1" cap="none" dirty="0"/>
          </a:p>
        </p:txBody>
      </p:sp>
    </p:spTree>
    <p:extLst>
      <p:ext uri="{BB962C8B-B14F-4D97-AF65-F5344CB8AC3E}">
        <p14:creationId xmlns="" xmlns:p14="http://schemas.microsoft.com/office/powerpoint/2010/main" val="137249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If the minimum duration of the condition (and not the duration of the incapacity) on initial certifications is more than 30 days, employers must wait until that minimum duration expires before requesting recertification </a:t>
            </a:r>
          </a:p>
          <a:p>
            <a:r>
              <a:rPr lang="en-US" sz="2800" dirty="0" smtClean="0"/>
              <a:t>In all cases, an employer may request re-certification of a medical condition every six months in connection with an absence</a:t>
            </a:r>
          </a:p>
          <a:p>
            <a:r>
              <a:rPr lang="en-US" sz="2800" dirty="0" smtClean="0"/>
              <a:t>Employee must pay the cost of re-certification, unless the employer provides otherwise</a:t>
            </a:r>
            <a:endParaRPr lang="en-US" sz="2800" dirty="0"/>
          </a:p>
        </p:txBody>
      </p:sp>
      <p:sp>
        <p:nvSpPr>
          <p:cNvPr id="4" name="Title 4"/>
          <p:cNvSpPr>
            <a:spLocks noGrp="1"/>
          </p:cNvSpPr>
          <p:nvPr>
            <p:ph type="title"/>
          </p:nvPr>
        </p:nvSpPr>
        <p:spPr/>
        <p:txBody>
          <a:bodyPr/>
          <a:lstStyle/>
          <a:p>
            <a:r>
              <a:rPr lang="en-US" sz="4400" i="1" dirty="0" smtClean="0"/>
              <a:t>FMLA – </a:t>
            </a:r>
            <a:r>
              <a:rPr lang="en-US" sz="4400" i="1" cap="none" dirty="0"/>
              <a:t>R</a:t>
            </a:r>
            <a:r>
              <a:rPr lang="en-US" sz="4400" i="1" cap="none" dirty="0" smtClean="0"/>
              <a:t>e-certifications</a:t>
            </a:r>
            <a:endParaRPr lang="en-US" sz="4400" i="1" cap="none" dirty="0"/>
          </a:p>
        </p:txBody>
      </p:sp>
    </p:spTree>
    <p:extLst>
      <p:ext uri="{BB962C8B-B14F-4D97-AF65-F5344CB8AC3E}">
        <p14:creationId xmlns="" xmlns:p14="http://schemas.microsoft.com/office/powerpoint/2010/main" val="120335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72985"/>
          </a:xfrm>
        </p:spPr>
        <p:txBody>
          <a:bodyPr>
            <a:normAutofit/>
          </a:bodyPr>
          <a:lstStyle/>
          <a:p>
            <a:r>
              <a:rPr lang="en-US" sz="2200" dirty="0" smtClean="0"/>
              <a:t>Employer may require Return to Work Certification prior to returning employee to work</a:t>
            </a:r>
          </a:p>
          <a:p>
            <a:r>
              <a:rPr lang="en-US" sz="2200" dirty="0" smtClean="0"/>
              <a:t>Employee must pay the cost of the Certification, including the cost for the travel and time to obtain the certification</a:t>
            </a:r>
          </a:p>
          <a:p>
            <a:r>
              <a:rPr lang="en-US" sz="2200" dirty="0" smtClean="0"/>
              <a:t>Employer may </a:t>
            </a:r>
            <a:r>
              <a:rPr lang="en-US" sz="2200" u="sng" dirty="0" smtClean="0"/>
              <a:t>not</a:t>
            </a:r>
            <a:r>
              <a:rPr lang="en-US" sz="2200" dirty="0" smtClean="0"/>
              <a:t> require Return to Work Certification for each absence when employees utilize intermittent leave except under limited circumstances</a:t>
            </a:r>
          </a:p>
          <a:p>
            <a:pPr lvl="1"/>
            <a:r>
              <a:rPr lang="en-US" sz="2000" dirty="0" smtClean="0"/>
              <a:t>Employer may require fitness-for-duty certification once every 30 days if the employee has actually used leave during the 30 day period AND reasonable safety concerns exist. </a:t>
            </a:r>
          </a:p>
          <a:p>
            <a:pPr lvl="1"/>
            <a:r>
              <a:rPr lang="en-US" sz="2000" dirty="0" smtClean="0"/>
              <a:t>Reasonable safety concerns exist when there is a significant risk of harm to the employee or others. </a:t>
            </a:r>
            <a:endParaRPr lang="en-US" sz="2000" dirty="0"/>
          </a:p>
        </p:txBody>
      </p:sp>
      <p:sp>
        <p:nvSpPr>
          <p:cNvPr id="4" name="Title 4"/>
          <p:cNvSpPr>
            <a:spLocks noGrp="1"/>
          </p:cNvSpPr>
          <p:nvPr>
            <p:ph type="title"/>
          </p:nvPr>
        </p:nvSpPr>
        <p:spPr/>
        <p:txBody>
          <a:bodyPr/>
          <a:lstStyle/>
          <a:p>
            <a:r>
              <a:rPr lang="en-US" sz="4400" i="1" dirty="0" smtClean="0"/>
              <a:t>FMLA – </a:t>
            </a:r>
            <a:r>
              <a:rPr lang="en-US" sz="4400" i="1" cap="none" dirty="0" smtClean="0"/>
              <a:t>Return To Work</a:t>
            </a:r>
            <a:endParaRPr lang="en-US" sz="4400" i="1" cap="none" dirty="0"/>
          </a:p>
        </p:txBody>
      </p:sp>
    </p:spTree>
    <p:extLst>
      <p:ext uri="{BB962C8B-B14F-4D97-AF65-F5344CB8AC3E}">
        <p14:creationId xmlns="" xmlns:p14="http://schemas.microsoft.com/office/powerpoint/2010/main" val="137664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The Certification may only address the condition which caused the leave</a:t>
            </a:r>
          </a:p>
          <a:p>
            <a:r>
              <a:rPr lang="en-US" sz="2400" dirty="0" smtClean="0"/>
              <a:t>If Employer wants the health care provider to consider list of essential functions when assessing employee’s ability to return to work, employer must provide essential functions with the Designation Notice</a:t>
            </a:r>
          </a:p>
          <a:p>
            <a:r>
              <a:rPr lang="en-US" sz="2400" dirty="0" smtClean="0"/>
              <a:t>Any Return to Work physical must be job related (required under the ADA)</a:t>
            </a:r>
          </a:p>
          <a:p>
            <a:r>
              <a:rPr lang="en-US" sz="2400" dirty="0" smtClean="0"/>
              <a:t>Employer may </a:t>
            </a:r>
            <a:r>
              <a:rPr lang="en-US" sz="2400" u="sng" dirty="0" smtClean="0"/>
              <a:t>not</a:t>
            </a:r>
            <a:r>
              <a:rPr lang="en-US" sz="2400" dirty="0" smtClean="0"/>
              <a:t> require a 2</a:t>
            </a:r>
            <a:r>
              <a:rPr lang="en-US" sz="2400" baseline="30000" dirty="0" smtClean="0"/>
              <a:t>nd</a:t>
            </a:r>
            <a:r>
              <a:rPr lang="en-US" sz="2400" dirty="0" smtClean="0"/>
              <a:t> or 3</a:t>
            </a:r>
            <a:r>
              <a:rPr lang="en-US" sz="2400" baseline="30000" dirty="0" smtClean="0"/>
              <a:t>rd</a:t>
            </a:r>
            <a:r>
              <a:rPr lang="en-US" sz="2400" dirty="0" smtClean="0"/>
              <a:t> opinion. Employer may, however, contact the health care provider to authenticate and clarify the fitness-for-duty statement.</a:t>
            </a:r>
            <a:endParaRPr lang="en-US" sz="2400" dirty="0"/>
          </a:p>
        </p:txBody>
      </p:sp>
      <p:sp>
        <p:nvSpPr>
          <p:cNvPr id="4" name="Title 4"/>
          <p:cNvSpPr>
            <a:spLocks noGrp="1"/>
          </p:cNvSpPr>
          <p:nvPr>
            <p:ph type="title"/>
          </p:nvPr>
        </p:nvSpPr>
        <p:spPr/>
        <p:txBody>
          <a:bodyPr/>
          <a:lstStyle/>
          <a:p>
            <a:r>
              <a:rPr lang="en-US" sz="4400" i="1" dirty="0" smtClean="0"/>
              <a:t>FMLA – </a:t>
            </a:r>
            <a:r>
              <a:rPr lang="en-US" sz="4400" i="1" cap="none" dirty="0" smtClean="0"/>
              <a:t>Return To Work</a:t>
            </a:r>
            <a:endParaRPr lang="en-US" sz="4400" i="1" cap="none" dirty="0"/>
          </a:p>
        </p:txBody>
      </p:sp>
    </p:spTree>
    <p:extLst>
      <p:ext uri="{BB962C8B-B14F-4D97-AF65-F5344CB8AC3E}">
        <p14:creationId xmlns="" xmlns:p14="http://schemas.microsoft.com/office/powerpoint/2010/main" val="2853362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500</TotalTime>
  <Words>3349</Words>
  <Application>Microsoft Office PowerPoint</Application>
  <PresentationFormat>On-screen Show (4:3)</PresentationFormat>
  <Paragraphs>308</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Grid</vt:lpstr>
      <vt:lpstr>Navigating employee leaves:  Under FMLA, ADA, and USERRA</vt:lpstr>
      <vt:lpstr>TOPICS</vt:lpstr>
      <vt:lpstr>FMLA – Basics</vt:lpstr>
      <vt:lpstr>FMLA – Basics</vt:lpstr>
      <vt:lpstr>FMLA – Intermittent Leave</vt:lpstr>
      <vt:lpstr>FMLA – Re-certifications</vt:lpstr>
      <vt:lpstr>FMLA – Re-certifications</vt:lpstr>
      <vt:lpstr>FMLA – Return To Work</vt:lpstr>
      <vt:lpstr>FMLA – Return To Work</vt:lpstr>
      <vt:lpstr>FMLA – Return To Work</vt:lpstr>
      <vt:lpstr>FMLA – Job Restoration</vt:lpstr>
      <vt:lpstr>FMLA – Job Restoration</vt:lpstr>
      <vt:lpstr>FMLA – Job Restoration</vt:lpstr>
      <vt:lpstr>FMLA – Job Restoration</vt:lpstr>
      <vt:lpstr>FMLA – Job Restoration</vt:lpstr>
      <vt:lpstr>FMLA – Job Restoration</vt:lpstr>
      <vt:lpstr>FMLA – Statutory Benefits</vt:lpstr>
      <vt:lpstr>FMLA – Substitution of PTO</vt:lpstr>
      <vt:lpstr>ADA – Basics</vt:lpstr>
      <vt:lpstr>ADA – Basics</vt:lpstr>
      <vt:lpstr>ADA – Basics</vt:lpstr>
      <vt:lpstr>ADA – Definitions</vt:lpstr>
      <vt:lpstr>ADA – Reasonable Accommodation</vt:lpstr>
      <vt:lpstr>ADA – Reasonable Accommodation</vt:lpstr>
      <vt:lpstr>ADA – Undue Hardship</vt:lpstr>
      <vt:lpstr>ADA – Undue Hardship</vt:lpstr>
      <vt:lpstr>ADA – Undue Hardship</vt:lpstr>
      <vt:lpstr>ADA – Leave</vt:lpstr>
      <vt:lpstr>ADA – Leave</vt:lpstr>
      <vt:lpstr>ADA – Leave</vt:lpstr>
      <vt:lpstr>ADA – Return to Work</vt:lpstr>
      <vt:lpstr>ADA – Pay</vt:lpstr>
      <vt:lpstr>Interplay of ADA &amp; FMLA</vt:lpstr>
      <vt:lpstr>Interplay of ADA &amp; FMLA</vt:lpstr>
      <vt:lpstr>USERRA – Military Leave</vt:lpstr>
      <vt:lpstr>USERRA – Reemployment Rights</vt:lpstr>
      <vt:lpstr>USERRA – Reemployment Rights</vt:lpstr>
      <vt:lpstr>USERRA – Reemployment Rights</vt:lpstr>
      <vt:lpstr>USERRA – Notice of Leave</vt:lpstr>
      <vt:lpstr>USERRA – Notice of Return</vt:lpstr>
      <vt:lpstr>USERRA – Benefits</vt:lpstr>
      <vt:lpstr>USERRA – Disabled Employees</vt:lpstr>
      <vt:lpstr>QUESTIONS?</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Wes Gay</dc:creator>
  <cp:lastModifiedBy>wgay</cp:lastModifiedBy>
  <cp:revision>97</cp:revision>
  <dcterms:created xsi:type="dcterms:W3CDTF">2014-05-14T01:28:19Z</dcterms:created>
  <dcterms:modified xsi:type="dcterms:W3CDTF">2014-05-15T20:54:13Z</dcterms:modified>
</cp:coreProperties>
</file>